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sldIdLst>
    <p:sldId id="256" r:id="rId2"/>
    <p:sldId id="258" r:id="rId3"/>
    <p:sldId id="257" r:id="rId4"/>
    <p:sldId id="259" r:id="rId5"/>
    <p:sldId id="267" r:id="rId6"/>
    <p:sldId id="260" r:id="rId7"/>
    <p:sldId id="270" r:id="rId8"/>
    <p:sldId id="261" r:id="rId9"/>
    <p:sldId id="262" r:id="rId10"/>
    <p:sldId id="265" r:id="rId11"/>
    <p:sldId id="266" r:id="rId12"/>
    <p:sldId id="263" r:id="rId13"/>
    <p:sldId id="264"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6D5E23-EADB-33C6-5380-DE56DCBB2A92}" v="695" dt="2025-03-03T12:18:53.8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6" d="100"/>
          <a:sy n="106" d="100"/>
        </p:scale>
        <p:origin x="114" y="13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965A7A7B-B71A-428D-833F-0F3507A6DB13}" type="datetimeFigureOut">
              <a:rPr lang="en-US" dirty="0"/>
              <a:t>3/17/2025</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A65A5C87-DF58-40C8-B092-1DE63DB4547E}" type="slidenum">
              <a:rPr lang="en-US" dirty="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646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F248F9EB-9D34-4B41-B66C-5FAF50876D2D}" type="datetimeFigureOut">
              <a:rPr lang="en-US" dirty="0"/>
              <a:t>3/17/2025</a:t>
            </a:fld>
            <a:endParaRPr lang="en-US" dirty="0"/>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241577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34489A26-CAA1-4690-8C1F-1641B1B97745}" type="datetimeFigureOut">
              <a:rPr lang="en-US" dirty="0"/>
              <a:t>3/17/2025</a:t>
            </a:fld>
            <a:endParaRPr lang="en-US" dirty="0"/>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383799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5CF65307-640F-4AE7-B0BE-50C709AD86C5}" type="datetimeFigureOut">
              <a:rPr lang="en-US" dirty="0"/>
              <a:t>3/17/2025</a:t>
            </a:fld>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427033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F77EA1F9-1F0F-4C65-8F6E-9729B924AAAC}" type="datetimeFigureOut">
              <a:rPr lang="en-US" dirty="0"/>
              <a:t>3/17/2025</a:t>
            </a:fld>
            <a:endParaRPr lang="en-US" dirty="0"/>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398261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202278E8-5F4B-47D5-A617-8CCDF75D6A33}" type="datetimeFigureOut">
              <a:rPr lang="en-US" dirty="0"/>
              <a:t>3/17/2025</a:t>
            </a:fld>
            <a:endParaRPr lang="en-US" dirty="0"/>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26011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16AAFA52-7A21-407F-8339-40DF182D7460}" type="datetimeFigureOut">
              <a:rPr lang="en-US" dirty="0"/>
              <a:t>3/17/2025</a:t>
            </a:fld>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34018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96770335-1C1A-4243-9BDD-9630C417D284}" type="datetimeFigureOut">
              <a:rPr lang="en-US" dirty="0"/>
              <a:t>3/17/2025</a:t>
            </a:fld>
            <a:endParaRPr lang="en-US" dirty="0"/>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1024657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141513F-8EBD-4612-96F4-CC3E309609AF}" type="datetimeFigureOut">
              <a:rPr lang="en-US" dirty="0"/>
              <a:t>3/17/2025</a:t>
            </a:fld>
            <a:endParaRPr lang="en-US" dirty="0"/>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3399098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6E6483A1-31A8-47A2-AB0A-53A7803D5EBF}" type="datetimeFigureOut">
              <a:rPr lang="en-US" dirty="0"/>
              <a:t>3/17/2025</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2500982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noChangeAspect="1"/>
          </p:cNvSpPr>
          <p:nvPr>
            <p:ph type="pic" idx="1"/>
          </p:nvPr>
        </p:nvSpPr>
        <p:spPr>
          <a:xfrm>
            <a:off x="4965192" y="1161288"/>
            <a:ext cx="6729984" cy="4645152"/>
          </a:xfrm>
        </p:spPr>
        <p:txBody>
          <a:bodyPr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6D8810B9-2C7C-4CAF-99E2-617AE20BA331}" type="datetimeFigureOut">
              <a:rPr lang="en-US" dirty="0"/>
              <a:t>3/17/2025</a:t>
            </a:fld>
            <a:endParaRPr lang="en-US" dirty="0"/>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48732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93E0A-5177-400C-87C9-C93AF466EC49}" type="datetimeFigureOut">
              <a:rPr lang="en-US" dirty="0"/>
              <a:t>3/17/2025</a:t>
            </a:fld>
            <a:endParaRPr lang="en-US" dirty="0"/>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17615-2DB4-4DAA-9DE3-B2B689A846E0}" type="slidenum">
              <a:rPr lang="en-US" dirty="0"/>
              <a:t>‹#›</a:t>
            </a:fld>
            <a:endParaRPr lang="en-US" dirty="0"/>
          </a:p>
        </p:txBody>
      </p:sp>
    </p:spTree>
    <p:extLst>
      <p:ext uri="{BB962C8B-B14F-4D97-AF65-F5344CB8AC3E}">
        <p14:creationId xmlns:p14="http://schemas.microsoft.com/office/powerpoint/2010/main" val="1641015614"/>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7" name="Picture 3">
            <a:extLst>
              <a:ext uri="{FF2B5EF4-FFF2-40B4-BE49-F238E27FC236}">
                <a16:creationId xmlns:a16="http://schemas.microsoft.com/office/drawing/2014/main" id="{BE25AA2C-CB5E-C142-CA6A-B0E3AB6F69D3}"/>
              </a:ext>
            </a:extLst>
          </p:cNvPr>
          <p:cNvPicPr>
            <a:picLocks noChangeAspect="1"/>
          </p:cNvPicPr>
          <p:nvPr/>
        </p:nvPicPr>
        <p:blipFill>
          <a:blip r:embed="rId2">
            <a:alphaModFix amt="60000"/>
          </a:blip>
          <a:srcRect t="7603" r="-2" b="7999"/>
          <a:stretch/>
        </p:blipFill>
        <p:spPr>
          <a:xfrm>
            <a:off x="1" y="1"/>
            <a:ext cx="12192000" cy="6857999"/>
          </a:xfrm>
          <a:prstGeom prst="rect">
            <a:avLst/>
          </a:prstGeom>
        </p:spPr>
      </p:pic>
      <p:sp>
        <p:nvSpPr>
          <p:cNvPr id="2" name="Tittel 1"/>
          <p:cNvSpPr>
            <a:spLocks noGrp="1"/>
          </p:cNvSpPr>
          <p:nvPr>
            <p:ph type="ctrTitle"/>
          </p:nvPr>
        </p:nvSpPr>
        <p:spPr>
          <a:xfrm>
            <a:off x="2301923" y="1482602"/>
            <a:ext cx="7588155" cy="2236264"/>
          </a:xfrm>
        </p:spPr>
        <p:txBody>
          <a:bodyPr>
            <a:normAutofit/>
          </a:bodyPr>
          <a:lstStyle/>
          <a:p>
            <a:r>
              <a:rPr lang="en-US" sz="5400">
                <a:solidFill>
                  <a:srgbClr val="FFFFFF"/>
                </a:solidFill>
              </a:rPr>
              <a:t>Valgfag 2025-2026</a:t>
            </a:r>
          </a:p>
        </p:txBody>
      </p:sp>
      <p:sp>
        <p:nvSpPr>
          <p:cNvPr id="3" name="Undertittel 2"/>
          <p:cNvSpPr>
            <a:spLocks noGrp="1"/>
          </p:cNvSpPr>
          <p:nvPr>
            <p:ph type="subTitle" idx="1"/>
          </p:nvPr>
        </p:nvSpPr>
        <p:spPr>
          <a:xfrm>
            <a:off x="2301923" y="3793937"/>
            <a:ext cx="7588155" cy="1414091"/>
          </a:xfrm>
        </p:spPr>
        <p:txBody>
          <a:bodyPr vert="horz" lIns="91440" tIns="45720" rIns="91440" bIns="45720" rtlCol="0" anchor="t">
            <a:normAutofit/>
          </a:bodyPr>
          <a:lstStyle/>
          <a:p>
            <a:r>
              <a:rPr lang="en-US" sz="2200" dirty="0">
                <a:solidFill>
                  <a:srgbClr val="FFFFFF"/>
                </a:solidFill>
              </a:rPr>
              <a:t>Orstad </a:t>
            </a:r>
            <a:r>
              <a:rPr lang="en-US" sz="2200" dirty="0" err="1">
                <a:solidFill>
                  <a:srgbClr val="FFFFFF"/>
                </a:solidFill>
              </a:rPr>
              <a:t>skole</a:t>
            </a:r>
          </a:p>
        </p:txBody>
      </p:sp>
    </p:spTree>
    <p:extLst>
      <p:ext uri="{BB962C8B-B14F-4D97-AF65-F5344CB8AC3E}">
        <p14:creationId xmlns:p14="http://schemas.microsoft.com/office/powerpoint/2010/main" val="425312498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B50EC0-17B1-E622-27C6-6747A9A315A8}"/>
              </a:ext>
            </a:extLst>
          </p:cNvPr>
          <p:cNvSpPr>
            <a:spLocks noGrp="1"/>
          </p:cNvSpPr>
          <p:nvPr>
            <p:ph type="title"/>
          </p:nvPr>
        </p:nvSpPr>
        <p:spPr/>
        <p:txBody>
          <a:bodyPr/>
          <a:lstStyle/>
          <a:p>
            <a:r>
              <a:rPr lang="nb-NO" dirty="0"/>
              <a:t>Friluftsliv</a:t>
            </a:r>
          </a:p>
        </p:txBody>
      </p:sp>
      <p:sp>
        <p:nvSpPr>
          <p:cNvPr id="3" name="Plassholder for innhold 2">
            <a:extLst>
              <a:ext uri="{FF2B5EF4-FFF2-40B4-BE49-F238E27FC236}">
                <a16:creationId xmlns:a16="http://schemas.microsoft.com/office/drawing/2014/main" id="{3C52D007-71AE-3557-A9A9-6503EC4D93A6}"/>
              </a:ext>
            </a:extLst>
          </p:cNvPr>
          <p:cNvSpPr>
            <a:spLocks noGrp="1"/>
          </p:cNvSpPr>
          <p:nvPr>
            <p:ph idx="1"/>
          </p:nvPr>
        </p:nvSpPr>
        <p:spPr/>
        <p:txBody>
          <a:bodyPr vert="horz" lIns="91440" tIns="45720" rIns="91440" bIns="45720" rtlCol="0" anchor="t">
            <a:normAutofit lnSpcReduction="10000"/>
          </a:bodyPr>
          <a:lstStyle/>
          <a:p>
            <a:r>
              <a:rPr lang="nb-NO" sz="2000" dirty="0">
                <a:latin typeface="Avenir Next LT Pro"/>
                <a:ea typeface="Calibri"/>
                <a:cs typeface="Calibri"/>
              </a:rPr>
              <a:t>Dette er valgfaget for deg som liker å være ute, og ikke bryr deg om at været er godt eller dårlig. </a:t>
            </a:r>
            <a:r>
              <a:rPr lang="nn-NO" sz="2000" dirty="0">
                <a:latin typeface="Avenir Next LT Pro"/>
                <a:ea typeface="Calibri"/>
                <a:cs typeface="Calibri"/>
              </a:rPr>
              <a:t>Et aktivt friluftsliv som gir deg </a:t>
            </a:r>
            <a:r>
              <a:rPr lang="nn-NO" sz="2000" dirty="0" err="1">
                <a:latin typeface="Avenir Next LT Pro"/>
                <a:ea typeface="Calibri"/>
                <a:cs typeface="Calibri"/>
              </a:rPr>
              <a:t>opplevelser</a:t>
            </a:r>
            <a:r>
              <a:rPr lang="nn-NO" sz="2000" dirty="0">
                <a:latin typeface="Avenir Next LT Pro"/>
                <a:ea typeface="Calibri"/>
                <a:cs typeface="Calibri"/>
              </a:rPr>
              <a:t> året rundt!</a:t>
            </a:r>
            <a:endParaRPr lang="nb-NO" sz="2000">
              <a:latin typeface="Avenir Next LT Pro"/>
              <a:ea typeface="Calibri"/>
              <a:cs typeface="Calibri"/>
            </a:endParaRPr>
          </a:p>
          <a:p>
            <a:r>
              <a:rPr lang="nn-NO" sz="2000" dirty="0">
                <a:latin typeface="Avenir Next LT Pro"/>
                <a:ea typeface="Calibri"/>
                <a:cs typeface="Calibri"/>
              </a:rPr>
              <a:t>For å kunna ta vare på naturen og nytte oss av de </a:t>
            </a:r>
            <a:r>
              <a:rPr lang="nn-NO" sz="2000" err="1">
                <a:latin typeface="Avenir Next LT Pro"/>
                <a:ea typeface="Calibri"/>
                <a:cs typeface="Calibri"/>
              </a:rPr>
              <a:t>ressursene</a:t>
            </a:r>
            <a:r>
              <a:rPr lang="nn-NO" sz="2000" dirty="0">
                <a:latin typeface="Avenir Next LT Pro"/>
                <a:ea typeface="Calibri"/>
                <a:cs typeface="Calibri"/>
              </a:rPr>
              <a:t> som finst der, er det viktig med kunnskap. Du vil få kunnskap om å bruke naturen og </a:t>
            </a:r>
            <a:r>
              <a:rPr lang="nn-NO" sz="2000" err="1">
                <a:latin typeface="Avenir Next LT Pro"/>
                <a:ea typeface="Calibri"/>
                <a:cs typeface="Calibri"/>
              </a:rPr>
              <a:t>sansene</a:t>
            </a:r>
            <a:r>
              <a:rPr lang="nn-NO" sz="2000" dirty="0">
                <a:latin typeface="Avenir Next LT Pro"/>
                <a:ea typeface="Calibri"/>
                <a:cs typeface="Calibri"/>
              </a:rPr>
              <a:t> dine på rett måte slik at den gir deg gode </a:t>
            </a:r>
            <a:r>
              <a:rPr lang="nn-NO" sz="2000" err="1">
                <a:latin typeface="Avenir Next LT Pro"/>
                <a:ea typeface="Calibri"/>
                <a:cs typeface="Calibri"/>
              </a:rPr>
              <a:t>opplevelser</a:t>
            </a:r>
            <a:r>
              <a:rPr lang="nn-NO" sz="2000" dirty="0">
                <a:latin typeface="Avenir Next LT Pro"/>
                <a:ea typeface="Calibri"/>
                <a:cs typeface="Calibri"/>
              </a:rPr>
              <a:t> til alle årstider.</a:t>
            </a:r>
            <a:endParaRPr lang="nb-NO" sz="2000">
              <a:latin typeface="Avenir Next LT Pro"/>
              <a:ea typeface="Calibri"/>
              <a:cs typeface="Calibri"/>
            </a:endParaRPr>
          </a:p>
          <a:p>
            <a:r>
              <a:rPr lang="nn-NO" sz="2000" dirty="0">
                <a:latin typeface="Avenir Next LT Pro"/>
                <a:ea typeface="Calibri"/>
                <a:cs typeface="Calibri"/>
              </a:rPr>
              <a:t>Du vil delta aktivt i </a:t>
            </a:r>
            <a:r>
              <a:rPr lang="nn-NO" sz="2000" err="1">
                <a:latin typeface="Avenir Next LT Pro"/>
                <a:ea typeface="Calibri"/>
                <a:cs typeface="Calibri"/>
              </a:rPr>
              <a:t>aktiviteter</a:t>
            </a:r>
            <a:r>
              <a:rPr lang="nn-NO" sz="2000" dirty="0">
                <a:latin typeface="Avenir Next LT Pro"/>
                <a:ea typeface="Calibri"/>
                <a:cs typeface="Calibri"/>
              </a:rPr>
              <a:t> </a:t>
            </a:r>
            <a:r>
              <a:rPr lang="nn-NO" sz="2000" err="1">
                <a:latin typeface="Avenir Next LT Pro"/>
                <a:ea typeface="Calibri"/>
                <a:cs typeface="Calibri"/>
              </a:rPr>
              <a:t>knyttet</a:t>
            </a:r>
            <a:r>
              <a:rPr lang="nn-NO" sz="2000" dirty="0">
                <a:latin typeface="Avenir Next LT Pro"/>
                <a:ea typeface="Calibri"/>
                <a:cs typeface="Calibri"/>
              </a:rPr>
              <a:t> til friluftsliv som lærer deg å bruka naturen på en hensiktsmessig måte slik at du er med på å bevare </a:t>
            </a:r>
            <a:r>
              <a:rPr lang="nn-NO" sz="2000" err="1">
                <a:latin typeface="Avenir Next LT Pro"/>
                <a:ea typeface="Calibri"/>
                <a:cs typeface="Calibri"/>
              </a:rPr>
              <a:t>samspillet</a:t>
            </a:r>
            <a:r>
              <a:rPr lang="nn-NO" sz="2000" dirty="0">
                <a:latin typeface="Avenir Next LT Pro"/>
                <a:ea typeface="Calibri"/>
                <a:cs typeface="Calibri"/>
              </a:rPr>
              <a:t> mellom menneske og natur.</a:t>
            </a:r>
            <a:endParaRPr lang="nb-NO" sz="2000">
              <a:latin typeface="Avenir Next LT Pro"/>
              <a:ea typeface="Calibri"/>
              <a:cs typeface="Calibri"/>
            </a:endParaRPr>
          </a:p>
          <a:p>
            <a:r>
              <a:rPr lang="nn-NO" sz="2000" dirty="0">
                <a:latin typeface="Avenir Next LT Pro"/>
                <a:ea typeface="Calibri"/>
                <a:cs typeface="Calibri"/>
              </a:rPr>
              <a:t>Du vil bli engasjert i spørsmål som handlar om klima og miljøspørsmål, lokalt og globalt.</a:t>
            </a:r>
            <a:endParaRPr lang="nb-NO" sz="2000">
              <a:latin typeface="Avenir Next LT Pro"/>
            </a:endParaRPr>
          </a:p>
          <a:p>
            <a:endParaRPr lang="nb-NO" dirty="0"/>
          </a:p>
        </p:txBody>
      </p:sp>
      <p:sp>
        <p:nvSpPr>
          <p:cNvPr id="4" name="Plassholder for dato 3">
            <a:extLst>
              <a:ext uri="{FF2B5EF4-FFF2-40B4-BE49-F238E27FC236}">
                <a16:creationId xmlns:a16="http://schemas.microsoft.com/office/drawing/2014/main" id="{AA14E0B7-F9D4-7193-6E74-811B06E5BB25}"/>
              </a:ext>
            </a:extLst>
          </p:cNvPr>
          <p:cNvSpPr>
            <a:spLocks noGrp="1"/>
          </p:cNvSpPr>
          <p:nvPr>
            <p:ph type="dt" sz="half" idx="10"/>
          </p:nvPr>
        </p:nvSpPr>
        <p:spPr/>
        <p:txBody>
          <a:bodyPr/>
          <a:lstStyle/>
          <a:p>
            <a:fld id="{2D0F8034-79A2-4B75-B4DF-D7C463AD2129}" type="datetime1">
              <a:t>17.03.2025</a:t>
            </a:fld>
            <a:endParaRPr lang="en-US" dirty="0"/>
          </a:p>
        </p:txBody>
      </p:sp>
      <p:sp>
        <p:nvSpPr>
          <p:cNvPr id="5" name="Plassholder for bunntekst 4">
            <a:extLst>
              <a:ext uri="{FF2B5EF4-FFF2-40B4-BE49-F238E27FC236}">
                <a16:creationId xmlns:a16="http://schemas.microsoft.com/office/drawing/2014/main" id="{8FF1F46F-457A-4B30-F96B-D867CE1770F2}"/>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C323788B-AD81-91B1-1E22-206C0112D3B7}"/>
              </a:ext>
            </a:extLst>
          </p:cNvPr>
          <p:cNvSpPr>
            <a:spLocks noGrp="1"/>
          </p:cNvSpPr>
          <p:nvPr>
            <p:ph type="sldNum" sz="quarter" idx="12"/>
          </p:nvPr>
        </p:nvSpPr>
        <p:spPr/>
        <p:txBody>
          <a:bodyPr/>
          <a:lstStyle/>
          <a:p>
            <a:fld id="{A65A5C87-DF58-40C8-B092-1DE63DB4547E}" type="slidenum">
              <a:rPr lang="en-US" dirty="0"/>
              <a:t>10</a:t>
            </a:fld>
            <a:endParaRPr lang="en-US" dirty="0"/>
          </a:p>
        </p:txBody>
      </p:sp>
    </p:spTree>
    <p:extLst>
      <p:ext uri="{BB962C8B-B14F-4D97-AF65-F5344CB8AC3E}">
        <p14:creationId xmlns:p14="http://schemas.microsoft.com/office/powerpoint/2010/main" val="2758220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49285D-4478-A1CE-0367-631FD0191424}"/>
              </a:ext>
            </a:extLst>
          </p:cNvPr>
          <p:cNvSpPr>
            <a:spLocks noGrp="1"/>
          </p:cNvSpPr>
          <p:nvPr>
            <p:ph type="title"/>
          </p:nvPr>
        </p:nvSpPr>
        <p:spPr/>
        <p:txBody>
          <a:bodyPr>
            <a:normAutofit/>
          </a:bodyPr>
          <a:lstStyle/>
          <a:p>
            <a:r>
              <a:rPr lang="nb-NO" sz="2000" dirty="0"/>
              <a:t>Innhold i faget</a:t>
            </a:r>
          </a:p>
        </p:txBody>
      </p:sp>
      <p:sp>
        <p:nvSpPr>
          <p:cNvPr id="3" name="Plassholder for innhold 2">
            <a:extLst>
              <a:ext uri="{FF2B5EF4-FFF2-40B4-BE49-F238E27FC236}">
                <a16:creationId xmlns:a16="http://schemas.microsoft.com/office/drawing/2014/main" id="{BCC27CCF-9A07-4912-1F51-16D26E47E7DB}"/>
              </a:ext>
            </a:extLst>
          </p:cNvPr>
          <p:cNvSpPr>
            <a:spLocks noGrp="1"/>
          </p:cNvSpPr>
          <p:nvPr>
            <p:ph idx="1"/>
          </p:nvPr>
        </p:nvSpPr>
        <p:spPr/>
        <p:txBody>
          <a:bodyPr vert="horz" lIns="91440" tIns="45720" rIns="91440" bIns="45720" rtlCol="0" anchor="t">
            <a:normAutofit/>
          </a:bodyPr>
          <a:lstStyle/>
          <a:p>
            <a:r>
              <a:rPr lang="nb-NO" sz="2000" dirty="0">
                <a:latin typeface="Avenir Next LT Pro"/>
                <a:ea typeface="Calibri"/>
                <a:cs typeface="Calibri"/>
              </a:rPr>
              <a:t>Personlig utstyr, bekleding og matlaging utendørs.</a:t>
            </a:r>
          </a:p>
          <a:p>
            <a:r>
              <a:rPr lang="nn-NO" sz="2000" dirty="0">
                <a:latin typeface="Avenir Next LT Pro"/>
                <a:ea typeface="Calibri"/>
                <a:cs typeface="Calibri"/>
              </a:rPr>
              <a:t>Planlegging og gjennomføring av </a:t>
            </a:r>
            <a:r>
              <a:rPr lang="nn-NO" sz="2000" err="1">
                <a:latin typeface="Avenir Next LT Pro"/>
                <a:ea typeface="Calibri"/>
                <a:cs typeface="Calibri"/>
              </a:rPr>
              <a:t>turer</a:t>
            </a:r>
            <a:r>
              <a:rPr lang="nn-NO" sz="2000" dirty="0">
                <a:latin typeface="Avenir Next LT Pro"/>
                <a:ea typeface="Calibri"/>
                <a:cs typeface="Calibri"/>
              </a:rPr>
              <a:t> i ulike </a:t>
            </a:r>
            <a:r>
              <a:rPr lang="nn-NO" sz="2000" err="1">
                <a:latin typeface="Avenir Next LT Pro"/>
                <a:ea typeface="Calibri"/>
                <a:cs typeface="Calibri"/>
              </a:rPr>
              <a:t>naturtyper</a:t>
            </a:r>
            <a:r>
              <a:rPr lang="nn-NO" sz="2000" dirty="0">
                <a:latin typeface="Avenir Next LT Pro"/>
                <a:ea typeface="Calibri"/>
                <a:cs typeface="Calibri"/>
              </a:rPr>
              <a:t> til ulike årstider </a:t>
            </a:r>
            <a:endParaRPr lang="nb-NO" sz="2000">
              <a:latin typeface="Avenir Next LT Pro"/>
              <a:ea typeface="Calibri"/>
              <a:cs typeface="Calibri"/>
            </a:endParaRPr>
          </a:p>
          <a:p>
            <a:r>
              <a:rPr lang="nn-NO" sz="2000" dirty="0">
                <a:latin typeface="Avenir Next LT Pro"/>
                <a:ea typeface="Calibri"/>
                <a:cs typeface="Calibri"/>
              </a:rPr>
              <a:t>Førstehjelp, kart og kompass.</a:t>
            </a:r>
            <a:endParaRPr lang="nb-NO" sz="2000">
              <a:latin typeface="Avenir Next LT Pro"/>
              <a:ea typeface="Calibri"/>
              <a:cs typeface="Calibri"/>
            </a:endParaRPr>
          </a:p>
          <a:p>
            <a:r>
              <a:rPr lang="nn-NO" sz="2000" dirty="0">
                <a:latin typeface="Avenir Next LT Pro"/>
                <a:ea typeface="Calibri"/>
                <a:cs typeface="Calibri"/>
              </a:rPr>
              <a:t>Biologisk </a:t>
            </a:r>
            <a:r>
              <a:rPr lang="nn-NO" sz="2000" err="1">
                <a:latin typeface="Avenir Next LT Pro"/>
                <a:ea typeface="Calibri"/>
                <a:cs typeface="Calibri"/>
              </a:rPr>
              <a:t>mangfold</a:t>
            </a:r>
            <a:r>
              <a:rPr lang="nn-NO" sz="2000" dirty="0">
                <a:latin typeface="Avenir Next LT Pro"/>
                <a:ea typeface="Calibri"/>
                <a:cs typeface="Calibri"/>
              </a:rPr>
              <a:t> </a:t>
            </a:r>
            <a:r>
              <a:rPr lang="nn-NO" sz="2000" err="1">
                <a:latin typeface="Avenir Next LT Pro"/>
                <a:ea typeface="Calibri"/>
                <a:cs typeface="Calibri"/>
              </a:rPr>
              <a:t>fra</a:t>
            </a:r>
            <a:r>
              <a:rPr lang="nn-NO" sz="2000" dirty="0">
                <a:latin typeface="Avenir Next LT Pro"/>
                <a:ea typeface="Calibri"/>
                <a:cs typeface="Calibri"/>
              </a:rPr>
              <a:t> flora og fauna med vekt på </a:t>
            </a:r>
            <a:r>
              <a:rPr lang="nn-NO" sz="2000" err="1">
                <a:latin typeface="Avenir Next LT Pro"/>
                <a:ea typeface="Calibri"/>
                <a:cs typeface="Calibri"/>
              </a:rPr>
              <a:t>artskunnskap</a:t>
            </a:r>
            <a:r>
              <a:rPr lang="nn-NO" sz="2000" dirty="0">
                <a:latin typeface="Avenir Next LT Pro"/>
                <a:ea typeface="Calibri"/>
                <a:cs typeface="Calibri"/>
              </a:rPr>
              <a:t>.</a:t>
            </a:r>
            <a:endParaRPr lang="nb-NO" sz="2000">
              <a:latin typeface="Avenir Next LT Pro"/>
              <a:ea typeface="Calibri"/>
              <a:cs typeface="Calibri"/>
            </a:endParaRPr>
          </a:p>
          <a:p>
            <a:r>
              <a:rPr lang="nn-NO" sz="2000" err="1">
                <a:latin typeface="Avenir Next LT Pro"/>
                <a:ea typeface="Calibri"/>
                <a:cs typeface="Calibri"/>
              </a:rPr>
              <a:t>Hvilke</a:t>
            </a:r>
            <a:r>
              <a:rPr lang="nn-NO" sz="2000" dirty="0">
                <a:latin typeface="Avenir Next LT Pro"/>
                <a:ea typeface="Calibri"/>
                <a:cs typeface="Calibri"/>
              </a:rPr>
              <a:t> </a:t>
            </a:r>
            <a:r>
              <a:rPr lang="nn-NO" sz="2000" err="1">
                <a:latin typeface="Avenir Next LT Pro"/>
                <a:ea typeface="Calibri"/>
                <a:cs typeface="Calibri"/>
              </a:rPr>
              <a:t>miljøutfordringer</a:t>
            </a:r>
            <a:r>
              <a:rPr lang="nn-NO" sz="2000" dirty="0">
                <a:latin typeface="Avenir Next LT Pro"/>
                <a:ea typeface="Calibri"/>
                <a:cs typeface="Calibri"/>
              </a:rPr>
              <a:t> står vi overfor i vårt </a:t>
            </a:r>
            <a:r>
              <a:rPr lang="nn-NO" sz="2000" err="1">
                <a:latin typeface="Avenir Next LT Pro"/>
                <a:ea typeface="Calibri"/>
                <a:cs typeface="Calibri"/>
              </a:rPr>
              <a:t>eget</a:t>
            </a:r>
            <a:r>
              <a:rPr lang="nn-NO" sz="2000" dirty="0">
                <a:latin typeface="Avenir Next LT Pro"/>
                <a:ea typeface="Calibri"/>
                <a:cs typeface="Calibri"/>
              </a:rPr>
              <a:t> lokalmiljø?</a:t>
            </a:r>
            <a:endParaRPr lang="nb-NO" sz="2000" dirty="0">
              <a:latin typeface="Avenir Next LT Pro"/>
              <a:ea typeface="Calibri"/>
              <a:cs typeface="Calibri"/>
            </a:endParaRPr>
          </a:p>
          <a:p>
            <a:r>
              <a:rPr lang="nb-NO" sz="2000" dirty="0">
                <a:latin typeface="Avenir Next LT Pro"/>
                <a:ea typeface="Calibri"/>
                <a:cs typeface="Calibri"/>
              </a:rPr>
              <a:t>De som velger dette faget, må regne med noe lengre skoledager for å kunne gjennomføre kunnskapsmålene. </a:t>
            </a:r>
          </a:p>
          <a:p>
            <a:endParaRPr lang="nb-NO" sz="2000" dirty="0">
              <a:latin typeface="Avenir Next LT Pro"/>
              <a:ea typeface="Calibri"/>
              <a:cs typeface="Calibri"/>
            </a:endParaRPr>
          </a:p>
          <a:p>
            <a:endParaRPr lang="nb-NO" dirty="0"/>
          </a:p>
        </p:txBody>
      </p:sp>
      <p:sp>
        <p:nvSpPr>
          <p:cNvPr id="4" name="Plassholder for dato 3">
            <a:extLst>
              <a:ext uri="{FF2B5EF4-FFF2-40B4-BE49-F238E27FC236}">
                <a16:creationId xmlns:a16="http://schemas.microsoft.com/office/drawing/2014/main" id="{F2DE4B3B-5F2C-4EFA-07B4-25A16393EE77}"/>
              </a:ext>
            </a:extLst>
          </p:cNvPr>
          <p:cNvSpPr>
            <a:spLocks noGrp="1"/>
          </p:cNvSpPr>
          <p:nvPr>
            <p:ph type="dt" sz="half" idx="10"/>
          </p:nvPr>
        </p:nvSpPr>
        <p:spPr/>
        <p:txBody>
          <a:bodyPr/>
          <a:lstStyle/>
          <a:p>
            <a:fld id="{D2DEA4E4-2FDA-45E4-814D-03B8B81C2ED5}" type="datetime1">
              <a:t>17.03.2025</a:t>
            </a:fld>
            <a:endParaRPr lang="en-US" dirty="0"/>
          </a:p>
        </p:txBody>
      </p:sp>
      <p:sp>
        <p:nvSpPr>
          <p:cNvPr id="5" name="Plassholder for bunntekst 4">
            <a:extLst>
              <a:ext uri="{FF2B5EF4-FFF2-40B4-BE49-F238E27FC236}">
                <a16:creationId xmlns:a16="http://schemas.microsoft.com/office/drawing/2014/main" id="{DAD57B7F-59AC-FF42-2EDA-4EACD7A1FD87}"/>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91E25BAA-BB5D-7F15-F747-AFE49A91992B}"/>
              </a:ext>
            </a:extLst>
          </p:cNvPr>
          <p:cNvSpPr>
            <a:spLocks noGrp="1"/>
          </p:cNvSpPr>
          <p:nvPr>
            <p:ph type="sldNum" sz="quarter" idx="12"/>
          </p:nvPr>
        </p:nvSpPr>
        <p:spPr/>
        <p:txBody>
          <a:bodyPr/>
          <a:lstStyle/>
          <a:p>
            <a:fld id="{A65A5C87-DF58-40C8-B092-1DE63DB4547E}" type="slidenum">
              <a:rPr lang="en-US" dirty="0"/>
              <a:t>11</a:t>
            </a:fld>
            <a:endParaRPr lang="en-US" dirty="0"/>
          </a:p>
        </p:txBody>
      </p:sp>
    </p:spTree>
    <p:extLst>
      <p:ext uri="{BB962C8B-B14F-4D97-AF65-F5344CB8AC3E}">
        <p14:creationId xmlns:p14="http://schemas.microsoft.com/office/powerpoint/2010/main" val="582068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BD6A170-06F1-BC31-812C-AE160E3056B5}"/>
              </a:ext>
            </a:extLst>
          </p:cNvPr>
          <p:cNvSpPr>
            <a:spLocks noGrp="1"/>
          </p:cNvSpPr>
          <p:nvPr>
            <p:ph type="title"/>
          </p:nvPr>
        </p:nvSpPr>
        <p:spPr/>
        <p:txBody>
          <a:bodyPr/>
          <a:lstStyle/>
          <a:p>
            <a:r>
              <a:rPr lang="nb-NO" dirty="0"/>
              <a:t>Design og redesign</a:t>
            </a:r>
          </a:p>
        </p:txBody>
      </p:sp>
      <p:sp>
        <p:nvSpPr>
          <p:cNvPr id="3" name="Plassholder for innhold 2">
            <a:extLst>
              <a:ext uri="{FF2B5EF4-FFF2-40B4-BE49-F238E27FC236}">
                <a16:creationId xmlns:a16="http://schemas.microsoft.com/office/drawing/2014/main" id="{5676A23C-38F3-0000-FE10-B02D2363A597}"/>
              </a:ext>
            </a:extLst>
          </p:cNvPr>
          <p:cNvSpPr>
            <a:spLocks noGrp="1"/>
          </p:cNvSpPr>
          <p:nvPr>
            <p:ph idx="1"/>
          </p:nvPr>
        </p:nvSpPr>
        <p:spPr/>
        <p:txBody>
          <a:bodyPr vert="horz" lIns="91440" tIns="45720" rIns="91440" bIns="45720" rtlCol="0" anchor="t">
            <a:normAutofit/>
          </a:bodyPr>
          <a:lstStyle/>
          <a:p>
            <a:r>
              <a:rPr lang="nb-NO" sz="2000" dirty="0">
                <a:latin typeface="Avenir Next LT Pro"/>
                <a:ea typeface="Calibri"/>
                <a:cs typeface="Calibri"/>
              </a:rPr>
              <a:t>Å bidra til å skape kreative og innovative samfunnsborgere som kan omsette ideer til nye virksomheter.</a:t>
            </a:r>
          </a:p>
          <a:p>
            <a:r>
              <a:rPr lang="nb-NO" sz="2000" dirty="0">
                <a:latin typeface="Avenir Next LT Pro"/>
                <a:ea typeface="Calibri"/>
                <a:cs typeface="Calibri"/>
              </a:rPr>
              <a:t>Å skape forståelse for at alt som omgir oss har en verdi gjennom å benytte og videreutvikle forkastede produkter og materialer.</a:t>
            </a:r>
          </a:p>
          <a:p>
            <a:r>
              <a:rPr lang="nb-NO" sz="2000" dirty="0">
                <a:latin typeface="Avenir Next LT Pro"/>
                <a:ea typeface="Calibri"/>
                <a:cs typeface="Calibri"/>
              </a:rPr>
              <a:t>Å utvikle miljøbevissthet ved å rette søkelyset på den enkeltes rolle i forbrukersamfunnet lokalt og globalt.</a:t>
            </a:r>
          </a:p>
          <a:p>
            <a:r>
              <a:rPr lang="nb-NO" sz="2000" dirty="0">
                <a:latin typeface="Avenir Next LT Pro"/>
                <a:ea typeface="Calibri"/>
                <a:cs typeface="Calibri"/>
              </a:rPr>
              <a:t>Å legge til rette for at eleven får utvikle kreativitet, skaperglede og opplever mestring.</a:t>
            </a:r>
          </a:p>
          <a:p>
            <a:r>
              <a:rPr lang="nn-NO" sz="2000" dirty="0">
                <a:latin typeface="Avenir Next LT Pro"/>
                <a:ea typeface="Calibri"/>
                <a:cs typeface="Calibri"/>
              </a:rPr>
              <a:t>Å kombinere nytenking, nyskaping og ivareta </a:t>
            </a:r>
            <a:r>
              <a:rPr lang="nn-NO" sz="2000" err="1">
                <a:latin typeface="Avenir Next LT Pro"/>
                <a:ea typeface="Calibri"/>
                <a:cs typeface="Calibri"/>
              </a:rPr>
              <a:t>håndverk</a:t>
            </a:r>
            <a:r>
              <a:rPr lang="nn-NO" sz="2000" dirty="0">
                <a:latin typeface="Avenir Next LT Pro"/>
                <a:ea typeface="Calibri"/>
                <a:cs typeface="Calibri"/>
              </a:rPr>
              <a:t> og kulturarv.</a:t>
            </a:r>
            <a:endParaRPr lang="nb-NO" sz="2000">
              <a:latin typeface="Avenir Next LT Pro"/>
              <a:ea typeface="Calibri"/>
              <a:cs typeface="Calibri"/>
            </a:endParaRPr>
          </a:p>
          <a:p>
            <a:endParaRPr lang="nb-NO" dirty="0"/>
          </a:p>
        </p:txBody>
      </p:sp>
      <p:sp>
        <p:nvSpPr>
          <p:cNvPr id="4" name="Plassholder for dato 3">
            <a:extLst>
              <a:ext uri="{FF2B5EF4-FFF2-40B4-BE49-F238E27FC236}">
                <a16:creationId xmlns:a16="http://schemas.microsoft.com/office/drawing/2014/main" id="{37010DDB-4014-0E7D-8F01-64BE5297A387}"/>
              </a:ext>
            </a:extLst>
          </p:cNvPr>
          <p:cNvSpPr>
            <a:spLocks noGrp="1"/>
          </p:cNvSpPr>
          <p:nvPr>
            <p:ph type="dt" sz="half" idx="10"/>
          </p:nvPr>
        </p:nvSpPr>
        <p:spPr/>
        <p:txBody>
          <a:bodyPr/>
          <a:lstStyle/>
          <a:p>
            <a:fld id="{6680EF36-BC45-45D1-8EC5-1C480EF56A1D}" type="datetime1">
              <a:t>17.03.2025</a:t>
            </a:fld>
            <a:endParaRPr lang="en-US" dirty="0"/>
          </a:p>
        </p:txBody>
      </p:sp>
      <p:sp>
        <p:nvSpPr>
          <p:cNvPr id="5" name="Plassholder for bunntekst 4">
            <a:extLst>
              <a:ext uri="{FF2B5EF4-FFF2-40B4-BE49-F238E27FC236}">
                <a16:creationId xmlns:a16="http://schemas.microsoft.com/office/drawing/2014/main" id="{B74EE6DF-A5EF-29F9-5C9C-27F7728872FB}"/>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AB9F3817-34BE-47A4-2F2F-6BE354486A74}"/>
              </a:ext>
            </a:extLst>
          </p:cNvPr>
          <p:cNvSpPr>
            <a:spLocks noGrp="1"/>
          </p:cNvSpPr>
          <p:nvPr>
            <p:ph type="sldNum" sz="quarter" idx="12"/>
          </p:nvPr>
        </p:nvSpPr>
        <p:spPr/>
        <p:txBody>
          <a:bodyPr/>
          <a:lstStyle/>
          <a:p>
            <a:fld id="{A65A5C87-DF58-40C8-B092-1DE63DB4547E}" type="slidenum">
              <a:rPr lang="en-US" dirty="0"/>
              <a:t>12</a:t>
            </a:fld>
            <a:endParaRPr lang="en-US" dirty="0"/>
          </a:p>
        </p:txBody>
      </p:sp>
    </p:spTree>
    <p:extLst>
      <p:ext uri="{BB962C8B-B14F-4D97-AF65-F5344CB8AC3E}">
        <p14:creationId xmlns:p14="http://schemas.microsoft.com/office/powerpoint/2010/main" val="3112441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0CC9F8-DDCC-226C-1CD2-383125CB3B73}"/>
              </a:ext>
            </a:extLst>
          </p:cNvPr>
          <p:cNvSpPr>
            <a:spLocks noGrp="1"/>
          </p:cNvSpPr>
          <p:nvPr>
            <p:ph type="title"/>
          </p:nvPr>
        </p:nvSpPr>
        <p:spPr/>
        <p:txBody>
          <a:bodyPr>
            <a:normAutofit/>
          </a:bodyPr>
          <a:lstStyle/>
          <a:p>
            <a:r>
              <a:rPr lang="nb-NO" sz="2000" dirty="0"/>
              <a:t>Innhold i faget</a:t>
            </a:r>
          </a:p>
        </p:txBody>
      </p:sp>
      <p:sp>
        <p:nvSpPr>
          <p:cNvPr id="3" name="Plassholder for innhold 2">
            <a:extLst>
              <a:ext uri="{FF2B5EF4-FFF2-40B4-BE49-F238E27FC236}">
                <a16:creationId xmlns:a16="http://schemas.microsoft.com/office/drawing/2014/main" id="{ADF5700D-3143-558A-263C-F99F9DE48134}"/>
              </a:ext>
            </a:extLst>
          </p:cNvPr>
          <p:cNvSpPr>
            <a:spLocks noGrp="1"/>
          </p:cNvSpPr>
          <p:nvPr>
            <p:ph idx="1"/>
          </p:nvPr>
        </p:nvSpPr>
        <p:spPr/>
        <p:txBody>
          <a:bodyPr vert="horz" lIns="91440" tIns="45720" rIns="91440" bIns="45720" rtlCol="0" anchor="t">
            <a:normAutofit/>
          </a:bodyPr>
          <a:lstStyle/>
          <a:p>
            <a:r>
              <a:rPr lang="nn-NO" sz="2000" dirty="0">
                <a:latin typeface="Avenir Next LT Pro"/>
                <a:ea typeface="Calibri"/>
                <a:cs typeface="Calibri"/>
              </a:rPr>
              <a:t>I faget design og redesign vil vi jobbe med design i ulike </a:t>
            </a:r>
            <a:r>
              <a:rPr lang="nn-NO" sz="2000" err="1">
                <a:latin typeface="Avenir Next LT Pro"/>
                <a:ea typeface="Calibri"/>
                <a:cs typeface="Calibri"/>
              </a:rPr>
              <a:t>materialer</a:t>
            </a:r>
            <a:r>
              <a:rPr lang="nn-NO" sz="2000" dirty="0">
                <a:latin typeface="Avenir Next LT Pro"/>
                <a:ea typeface="Calibri"/>
                <a:cs typeface="Calibri"/>
              </a:rPr>
              <a:t>.  Deler av faget  vil stå i kontrast til dagens «kjøp og kast»-mentalitet, der </a:t>
            </a:r>
            <a:r>
              <a:rPr lang="nn-NO" sz="2000" err="1">
                <a:latin typeface="Avenir Next LT Pro"/>
                <a:ea typeface="Calibri"/>
                <a:cs typeface="Calibri"/>
              </a:rPr>
              <a:t>elevene</a:t>
            </a:r>
            <a:r>
              <a:rPr lang="nn-NO" sz="2000" dirty="0">
                <a:latin typeface="Avenir Next LT Pro"/>
                <a:ea typeface="Calibri"/>
                <a:cs typeface="Calibri"/>
              </a:rPr>
              <a:t> skal bruke </a:t>
            </a:r>
            <a:r>
              <a:rPr lang="nn-NO" sz="2000" err="1">
                <a:latin typeface="Avenir Next LT Pro"/>
                <a:ea typeface="Calibri"/>
                <a:cs typeface="Calibri"/>
              </a:rPr>
              <a:t>materialer</a:t>
            </a:r>
            <a:r>
              <a:rPr lang="nn-NO" sz="2000" dirty="0">
                <a:latin typeface="Avenir Next LT Pro"/>
                <a:ea typeface="Calibri"/>
                <a:cs typeface="Calibri"/>
              </a:rPr>
              <a:t> som andre ser på som </a:t>
            </a:r>
            <a:r>
              <a:rPr lang="nn-NO" sz="2000" err="1">
                <a:latin typeface="Avenir Next LT Pro"/>
                <a:ea typeface="Calibri"/>
                <a:cs typeface="Calibri"/>
              </a:rPr>
              <a:t>verdiløse</a:t>
            </a:r>
            <a:r>
              <a:rPr lang="nn-NO" sz="2000" dirty="0">
                <a:latin typeface="Avenir Next LT Pro"/>
                <a:ea typeface="Calibri"/>
                <a:cs typeface="Calibri"/>
              </a:rPr>
              <a:t> til å utvikle og lage et eller </a:t>
            </a:r>
            <a:r>
              <a:rPr lang="nn-NO" sz="2000" err="1">
                <a:latin typeface="Avenir Next LT Pro"/>
                <a:ea typeface="Calibri"/>
                <a:cs typeface="Calibri"/>
              </a:rPr>
              <a:t>flere</a:t>
            </a:r>
            <a:r>
              <a:rPr lang="nn-NO" sz="2000" dirty="0">
                <a:latin typeface="Avenir Next LT Pro"/>
                <a:ea typeface="Calibri"/>
                <a:cs typeface="Calibri"/>
              </a:rPr>
              <a:t> produkt, enten bruksgjenstand eller kunstprodukt. </a:t>
            </a:r>
            <a:r>
              <a:rPr lang="nb-NO" sz="2000" dirty="0">
                <a:latin typeface="Avenir Next LT Pro"/>
                <a:ea typeface="Calibri"/>
                <a:cs typeface="Calibri"/>
              </a:rPr>
              <a:t>Eksempel på arbeidsmetoder kan være omsøm av tekstiler/klær, benytte ulik emballasje på nye måter eller bearbeide ulike forkastede/avlagte materialer. Elevene vil få arbeide med prosjekter over tid, med stor valgfrihet ut fra interesser og ønsker. </a:t>
            </a:r>
            <a:endParaRPr lang="nb-NO" sz="2000">
              <a:latin typeface="Avenir Next LT Pro"/>
            </a:endParaRPr>
          </a:p>
        </p:txBody>
      </p:sp>
      <p:sp>
        <p:nvSpPr>
          <p:cNvPr id="4" name="Plassholder for dato 3">
            <a:extLst>
              <a:ext uri="{FF2B5EF4-FFF2-40B4-BE49-F238E27FC236}">
                <a16:creationId xmlns:a16="http://schemas.microsoft.com/office/drawing/2014/main" id="{4CD4B5A0-3E37-9FB7-1D85-6A63E275A9CF}"/>
              </a:ext>
            </a:extLst>
          </p:cNvPr>
          <p:cNvSpPr>
            <a:spLocks noGrp="1"/>
          </p:cNvSpPr>
          <p:nvPr>
            <p:ph type="dt" sz="half" idx="10"/>
          </p:nvPr>
        </p:nvSpPr>
        <p:spPr/>
        <p:txBody>
          <a:bodyPr/>
          <a:lstStyle/>
          <a:p>
            <a:fld id="{DB0AD1F7-056F-4FFB-BD06-827B720A4B29}" type="datetime1">
              <a:t>17.03.2025</a:t>
            </a:fld>
            <a:endParaRPr lang="en-US" dirty="0"/>
          </a:p>
        </p:txBody>
      </p:sp>
      <p:sp>
        <p:nvSpPr>
          <p:cNvPr id="5" name="Plassholder for bunntekst 4">
            <a:extLst>
              <a:ext uri="{FF2B5EF4-FFF2-40B4-BE49-F238E27FC236}">
                <a16:creationId xmlns:a16="http://schemas.microsoft.com/office/drawing/2014/main" id="{67DBDD52-C3A0-C91E-9B46-0A432983A921}"/>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7A3282CB-A5B8-8670-C9EA-AD9152018C7A}"/>
              </a:ext>
            </a:extLst>
          </p:cNvPr>
          <p:cNvSpPr>
            <a:spLocks noGrp="1"/>
          </p:cNvSpPr>
          <p:nvPr>
            <p:ph type="sldNum" sz="quarter" idx="12"/>
          </p:nvPr>
        </p:nvSpPr>
        <p:spPr/>
        <p:txBody>
          <a:bodyPr/>
          <a:lstStyle/>
          <a:p>
            <a:fld id="{A65A5C87-DF58-40C8-B092-1DE63DB4547E}" type="slidenum">
              <a:rPr lang="en-US" dirty="0"/>
              <a:t>13</a:t>
            </a:fld>
            <a:endParaRPr lang="en-US" dirty="0"/>
          </a:p>
        </p:txBody>
      </p:sp>
    </p:spTree>
    <p:extLst>
      <p:ext uri="{BB962C8B-B14F-4D97-AF65-F5344CB8AC3E}">
        <p14:creationId xmlns:p14="http://schemas.microsoft.com/office/powerpoint/2010/main" val="1054801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907C17-CD35-427D-5700-CB5505D08858}"/>
              </a:ext>
            </a:extLst>
          </p:cNvPr>
          <p:cNvSpPr>
            <a:spLocks noGrp="1"/>
          </p:cNvSpPr>
          <p:nvPr>
            <p:ph type="title"/>
          </p:nvPr>
        </p:nvSpPr>
        <p:spPr/>
        <p:txBody>
          <a:bodyPr/>
          <a:lstStyle/>
          <a:p>
            <a:r>
              <a:rPr lang="nb-NO" dirty="0"/>
              <a:t>Teknologi og design</a:t>
            </a:r>
          </a:p>
        </p:txBody>
      </p:sp>
      <p:sp>
        <p:nvSpPr>
          <p:cNvPr id="3" name="Plassholder for innhold 2">
            <a:extLst>
              <a:ext uri="{FF2B5EF4-FFF2-40B4-BE49-F238E27FC236}">
                <a16:creationId xmlns:a16="http://schemas.microsoft.com/office/drawing/2014/main" id="{5CE9D86E-1B04-C607-2EFF-B1906F8D35A3}"/>
              </a:ext>
            </a:extLst>
          </p:cNvPr>
          <p:cNvSpPr>
            <a:spLocks noGrp="1"/>
          </p:cNvSpPr>
          <p:nvPr>
            <p:ph idx="1"/>
          </p:nvPr>
        </p:nvSpPr>
        <p:spPr/>
        <p:txBody>
          <a:bodyPr vert="horz" lIns="91440" tIns="45720" rIns="91440" bIns="45720" rtlCol="0" anchor="t">
            <a:normAutofit/>
          </a:bodyPr>
          <a:lstStyle/>
          <a:p>
            <a:r>
              <a:rPr lang="nb-NO" sz="2000" dirty="0">
                <a:latin typeface="Avenir Next LT Pro"/>
                <a:ea typeface="Calibri"/>
                <a:cs typeface="Calibri"/>
              </a:rPr>
              <a:t>Dette er valgfaget for deg som er interessert i data, teknologi og koding.</a:t>
            </a:r>
          </a:p>
          <a:p>
            <a:r>
              <a:rPr lang="nb-NO" sz="2000" dirty="0">
                <a:latin typeface="Avenir Next LT Pro"/>
                <a:ea typeface="Calibri"/>
                <a:cs typeface="Calibri"/>
              </a:rPr>
              <a:t>Du har lyst til å lære mer om teknologiens oppbygging og virkemåter.</a:t>
            </a:r>
          </a:p>
          <a:p>
            <a:r>
              <a:rPr lang="nb-NO" sz="2000" dirty="0">
                <a:latin typeface="Avenir Next LT Pro"/>
                <a:ea typeface="Calibri"/>
                <a:cs typeface="Calibri"/>
              </a:rPr>
              <a:t>Du har lyst til å lære å bruke teknologi til å lage produkter eller programkode som virker på den måten du vil.</a:t>
            </a:r>
          </a:p>
          <a:p>
            <a:r>
              <a:rPr lang="nb-NO" sz="2000" dirty="0">
                <a:latin typeface="Avenir Next LT Pro"/>
                <a:ea typeface="Calibri"/>
                <a:cs typeface="Calibri"/>
              </a:rPr>
              <a:t>Du vil lære deg grunnleggende ferdigheter som vil være viktig i mange jobber i fremtiden.</a:t>
            </a:r>
          </a:p>
          <a:p>
            <a:r>
              <a:rPr lang="nb-NO" sz="2000" dirty="0">
                <a:latin typeface="Avenir Next LT Pro"/>
                <a:ea typeface="Calibri"/>
                <a:cs typeface="Calibri"/>
              </a:rPr>
              <a:t>Du få bruke din kreativitet gjennom digitale verktøy.</a:t>
            </a:r>
          </a:p>
          <a:p>
            <a:endParaRPr lang="nb-NO" dirty="0"/>
          </a:p>
        </p:txBody>
      </p:sp>
      <p:sp>
        <p:nvSpPr>
          <p:cNvPr id="4" name="Plassholder for dato 3">
            <a:extLst>
              <a:ext uri="{FF2B5EF4-FFF2-40B4-BE49-F238E27FC236}">
                <a16:creationId xmlns:a16="http://schemas.microsoft.com/office/drawing/2014/main" id="{BA4AE33F-8BD7-B0D1-F64C-B7AF3F9785C1}"/>
              </a:ext>
            </a:extLst>
          </p:cNvPr>
          <p:cNvSpPr>
            <a:spLocks noGrp="1"/>
          </p:cNvSpPr>
          <p:nvPr>
            <p:ph type="dt" sz="half" idx="10"/>
          </p:nvPr>
        </p:nvSpPr>
        <p:spPr/>
        <p:txBody>
          <a:bodyPr/>
          <a:lstStyle/>
          <a:p>
            <a:fld id="{A156EB2F-FF84-49ED-824B-6C02C4BE0C7A}" type="datetime1">
              <a:t>17.03.2025</a:t>
            </a:fld>
            <a:endParaRPr lang="en-US" dirty="0"/>
          </a:p>
        </p:txBody>
      </p:sp>
      <p:sp>
        <p:nvSpPr>
          <p:cNvPr id="5" name="Plassholder for bunntekst 4">
            <a:extLst>
              <a:ext uri="{FF2B5EF4-FFF2-40B4-BE49-F238E27FC236}">
                <a16:creationId xmlns:a16="http://schemas.microsoft.com/office/drawing/2014/main" id="{5919AB1E-A11A-6869-7D51-CFCE5B6B419B}"/>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03D15552-D44C-B707-FC4C-85E9DB449F11}"/>
              </a:ext>
            </a:extLst>
          </p:cNvPr>
          <p:cNvSpPr>
            <a:spLocks noGrp="1"/>
          </p:cNvSpPr>
          <p:nvPr>
            <p:ph type="sldNum" sz="quarter" idx="12"/>
          </p:nvPr>
        </p:nvSpPr>
        <p:spPr/>
        <p:txBody>
          <a:bodyPr/>
          <a:lstStyle/>
          <a:p>
            <a:fld id="{A65A5C87-DF58-40C8-B092-1DE63DB4547E}" type="slidenum">
              <a:rPr lang="en-US" dirty="0"/>
              <a:t>14</a:t>
            </a:fld>
            <a:endParaRPr lang="en-US" dirty="0"/>
          </a:p>
        </p:txBody>
      </p:sp>
    </p:spTree>
    <p:extLst>
      <p:ext uri="{BB962C8B-B14F-4D97-AF65-F5344CB8AC3E}">
        <p14:creationId xmlns:p14="http://schemas.microsoft.com/office/powerpoint/2010/main" val="1018070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C4E612-1203-588E-AC99-1878CBE7F809}"/>
              </a:ext>
            </a:extLst>
          </p:cNvPr>
          <p:cNvSpPr>
            <a:spLocks noGrp="1"/>
          </p:cNvSpPr>
          <p:nvPr>
            <p:ph type="title"/>
          </p:nvPr>
        </p:nvSpPr>
        <p:spPr/>
        <p:txBody>
          <a:bodyPr>
            <a:normAutofit/>
          </a:bodyPr>
          <a:lstStyle/>
          <a:p>
            <a:r>
              <a:rPr lang="nb-NO" sz="2000" dirty="0"/>
              <a:t>Innhold i faget</a:t>
            </a:r>
          </a:p>
        </p:txBody>
      </p:sp>
      <p:sp>
        <p:nvSpPr>
          <p:cNvPr id="3" name="Plassholder for innhold 2">
            <a:extLst>
              <a:ext uri="{FF2B5EF4-FFF2-40B4-BE49-F238E27FC236}">
                <a16:creationId xmlns:a16="http://schemas.microsoft.com/office/drawing/2014/main" id="{EBCDAD1E-99B0-BE1E-0EE6-314E93649BA0}"/>
              </a:ext>
            </a:extLst>
          </p:cNvPr>
          <p:cNvSpPr>
            <a:spLocks noGrp="1"/>
          </p:cNvSpPr>
          <p:nvPr>
            <p:ph idx="1"/>
          </p:nvPr>
        </p:nvSpPr>
        <p:spPr/>
        <p:txBody>
          <a:bodyPr vert="horz" lIns="91440" tIns="45720" rIns="91440" bIns="45720" rtlCol="0" anchor="t">
            <a:noAutofit/>
          </a:bodyPr>
          <a:lstStyle/>
          <a:p>
            <a:r>
              <a:rPr lang="nb-NO" sz="1800" dirty="0">
                <a:solidFill>
                  <a:srgbClr val="303030"/>
                </a:solidFill>
                <a:latin typeface="Avenir Next LT Pro"/>
                <a:ea typeface="Calibri"/>
                <a:cs typeface="Calibri"/>
              </a:rPr>
              <a:t>utforske hvordan datamaskiner og programmer fungerer, inkludert et utvalg utbredte programmeringsspråk og deres bruksområder</a:t>
            </a:r>
          </a:p>
          <a:p>
            <a:r>
              <a:rPr lang="nb-NO" sz="1800" dirty="0">
                <a:solidFill>
                  <a:srgbClr val="303030"/>
                </a:solidFill>
                <a:latin typeface="Avenir Next LT Pro"/>
                <a:ea typeface="Calibri"/>
                <a:cs typeface="Calibri"/>
              </a:rPr>
              <a:t>omgjøre problemer til konkrete delproblemer, vurdere hvilke delproblemer som lar seg løse digitalt, og utforme løsninger for disse</a:t>
            </a:r>
          </a:p>
          <a:p>
            <a:r>
              <a:rPr lang="nb-NO" sz="1800" dirty="0">
                <a:solidFill>
                  <a:srgbClr val="303030"/>
                </a:solidFill>
                <a:latin typeface="Avenir Next LT Pro"/>
                <a:ea typeface="Calibri"/>
                <a:cs typeface="Calibri"/>
              </a:rPr>
              <a:t>dokumentere og forklare prosesser </a:t>
            </a:r>
          </a:p>
          <a:p>
            <a:r>
              <a:rPr lang="nb-NO" sz="1800" dirty="0">
                <a:solidFill>
                  <a:srgbClr val="303030"/>
                </a:solidFill>
                <a:latin typeface="Avenir Next LT Pro"/>
                <a:ea typeface="Calibri"/>
                <a:cs typeface="Calibri"/>
              </a:rPr>
              <a:t>lære å bruke grunnleggende prinsipper i programmering, slik som løkker, tester, variabler, funksjoner og enkel brukerinteraksjon</a:t>
            </a:r>
          </a:p>
          <a:p>
            <a:r>
              <a:rPr lang="nb-NO" sz="1800" dirty="0">
                <a:solidFill>
                  <a:srgbClr val="303030"/>
                </a:solidFill>
                <a:latin typeface="Avenir Next LT Pro"/>
                <a:ea typeface="Calibri"/>
                <a:cs typeface="Calibri"/>
              </a:rPr>
              <a:t>utvikle og </a:t>
            </a:r>
            <a:r>
              <a:rPr lang="nb-NO" sz="1800" dirty="0" err="1">
                <a:solidFill>
                  <a:srgbClr val="303030"/>
                </a:solidFill>
                <a:latin typeface="Avenir Next LT Pro"/>
                <a:ea typeface="Calibri"/>
                <a:cs typeface="Calibri"/>
              </a:rPr>
              <a:t>feilsøke</a:t>
            </a:r>
            <a:r>
              <a:rPr lang="nb-NO" sz="1800" dirty="0">
                <a:solidFill>
                  <a:srgbClr val="303030"/>
                </a:solidFill>
                <a:latin typeface="Avenir Next LT Pro"/>
                <a:ea typeface="Calibri"/>
                <a:cs typeface="Calibri"/>
              </a:rPr>
              <a:t> programmer som løser definerte problemer, inkludert realfaglige problemstillinger og kontrollering eller simulering av fysiske objekter</a:t>
            </a:r>
          </a:p>
          <a:p>
            <a:r>
              <a:rPr lang="nb-NO" sz="1800" dirty="0">
                <a:solidFill>
                  <a:srgbClr val="303030"/>
                </a:solidFill>
                <a:latin typeface="Avenir Next LT Pro"/>
                <a:ea typeface="Calibri"/>
                <a:cs typeface="Calibri"/>
              </a:rPr>
              <a:t>overføre løsninger til nye problemer ved å generalisere og tilpasse eksisterende løsninger</a:t>
            </a:r>
          </a:p>
          <a:p>
            <a:endParaRPr lang="nb-NO" sz="2000" dirty="0"/>
          </a:p>
        </p:txBody>
      </p:sp>
      <p:sp>
        <p:nvSpPr>
          <p:cNvPr id="4" name="Plassholder for dato 3">
            <a:extLst>
              <a:ext uri="{FF2B5EF4-FFF2-40B4-BE49-F238E27FC236}">
                <a16:creationId xmlns:a16="http://schemas.microsoft.com/office/drawing/2014/main" id="{23212DD5-83EA-5D4B-F725-E40421DD10A6}"/>
              </a:ext>
            </a:extLst>
          </p:cNvPr>
          <p:cNvSpPr>
            <a:spLocks noGrp="1"/>
          </p:cNvSpPr>
          <p:nvPr>
            <p:ph type="dt" sz="half" idx="10"/>
          </p:nvPr>
        </p:nvSpPr>
        <p:spPr/>
        <p:txBody>
          <a:bodyPr/>
          <a:lstStyle/>
          <a:p>
            <a:fld id="{C38A4A53-A1EA-4D87-8ABB-61247A70C35B}" type="datetime1">
              <a:t>17.03.2025</a:t>
            </a:fld>
            <a:endParaRPr lang="en-US" dirty="0"/>
          </a:p>
        </p:txBody>
      </p:sp>
      <p:sp>
        <p:nvSpPr>
          <p:cNvPr id="5" name="Plassholder for bunntekst 4">
            <a:extLst>
              <a:ext uri="{FF2B5EF4-FFF2-40B4-BE49-F238E27FC236}">
                <a16:creationId xmlns:a16="http://schemas.microsoft.com/office/drawing/2014/main" id="{6A0BF717-2102-84FA-8B22-5E4C8CB6A46E}"/>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2B370608-B473-42E2-589C-AAED413C7EFC}"/>
              </a:ext>
            </a:extLst>
          </p:cNvPr>
          <p:cNvSpPr>
            <a:spLocks noGrp="1"/>
          </p:cNvSpPr>
          <p:nvPr>
            <p:ph type="sldNum" sz="quarter" idx="12"/>
          </p:nvPr>
        </p:nvSpPr>
        <p:spPr/>
        <p:txBody>
          <a:bodyPr/>
          <a:lstStyle/>
          <a:p>
            <a:fld id="{A65A5C87-DF58-40C8-B092-1DE63DB4547E}" type="slidenum">
              <a:rPr lang="en-US" dirty="0"/>
              <a:t>15</a:t>
            </a:fld>
            <a:endParaRPr lang="en-US" dirty="0"/>
          </a:p>
        </p:txBody>
      </p:sp>
    </p:spTree>
    <p:extLst>
      <p:ext uri="{BB962C8B-B14F-4D97-AF65-F5344CB8AC3E}">
        <p14:creationId xmlns:p14="http://schemas.microsoft.com/office/powerpoint/2010/main" val="113808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21FEF1-F63E-FB09-08C6-91FC9010BFB4}"/>
              </a:ext>
            </a:extLst>
          </p:cNvPr>
          <p:cNvSpPr>
            <a:spLocks noGrp="1"/>
          </p:cNvSpPr>
          <p:nvPr>
            <p:ph type="title"/>
          </p:nvPr>
        </p:nvSpPr>
        <p:spPr/>
        <p:txBody>
          <a:bodyPr/>
          <a:lstStyle/>
          <a:p>
            <a:r>
              <a:rPr lang="nb-NO" dirty="0"/>
              <a:t>Informasjon</a:t>
            </a:r>
          </a:p>
        </p:txBody>
      </p:sp>
      <p:sp>
        <p:nvSpPr>
          <p:cNvPr id="3" name="Plassholder for innhold 2">
            <a:extLst>
              <a:ext uri="{FF2B5EF4-FFF2-40B4-BE49-F238E27FC236}">
                <a16:creationId xmlns:a16="http://schemas.microsoft.com/office/drawing/2014/main" id="{69ECCFBD-DE7C-B419-55BD-B1082B9AF2B4}"/>
              </a:ext>
            </a:extLst>
          </p:cNvPr>
          <p:cNvSpPr>
            <a:spLocks noGrp="1"/>
          </p:cNvSpPr>
          <p:nvPr>
            <p:ph idx="1"/>
          </p:nvPr>
        </p:nvSpPr>
        <p:spPr/>
        <p:txBody>
          <a:bodyPr vert="horz" lIns="91440" tIns="45720" rIns="91440" bIns="45720" rtlCol="0" anchor="t">
            <a:normAutofit/>
          </a:bodyPr>
          <a:lstStyle/>
          <a:p>
            <a:pPr marL="0" indent="0">
              <a:buNone/>
            </a:pPr>
            <a:r>
              <a:rPr lang="nb-NO" sz="2000" dirty="0"/>
              <a:t>Elevene får karakter i valgfag.</a:t>
            </a:r>
          </a:p>
          <a:p>
            <a:pPr marL="0" indent="0">
              <a:buNone/>
            </a:pPr>
            <a:r>
              <a:rPr lang="nb-NO" sz="2000" dirty="0"/>
              <a:t>Dersom eleven har samme faget i alle tre årene på ungdomsskolen, er det karakteren etter 10. Trinn som blir gjeldende. Om eleven har ulike valgfag de tre årene, vil det være et snitt av de tre karakterene som teller.</a:t>
            </a:r>
          </a:p>
          <a:p>
            <a:pPr marL="0" indent="0">
              <a:buNone/>
            </a:pPr>
            <a:r>
              <a:rPr lang="nb-NO" sz="2000" dirty="0"/>
              <a:t>Gruppene er aldersblandet.</a:t>
            </a:r>
          </a:p>
        </p:txBody>
      </p:sp>
      <p:sp>
        <p:nvSpPr>
          <p:cNvPr id="4" name="Plassholder for dato 3">
            <a:extLst>
              <a:ext uri="{FF2B5EF4-FFF2-40B4-BE49-F238E27FC236}">
                <a16:creationId xmlns:a16="http://schemas.microsoft.com/office/drawing/2014/main" id="{F501DAF5-C8D6-0BCE-F9EA-E07E2E2DE295}"/>
              </a:ext>
            </a:extLst>
          </p:cNvPr>
          <p:cNvSpPr>
            <a:spLocks noGrp="1"/>
          </p:cNvSpPr>
          <p:nvPr>
            <p:ph type="dt" sz="half" idx="10"/>
          </p:nvPr>
        </p:nvSpPr>
        <p:spPr/>
        <p:txBody>
          <a:bodyPr/>
          <a:lstStyle/>
          <a:p>
            <a:fld id="{CA852F8D-081A-46A0-8818-011A33A8E5C2}" type="datetime1">
              <a:t>17.03.2025</a:t>
            </a:fld>
            <a:endParaRPr lang="en-US" dirty="0"/>
          </a:p>
        </p:txBody>
      </p:sp>
      <p:sp>
        <p:nvSpPr>
          <p:cNvPr id="5" name="Plassholder for bunntekst 4">
            <a:extLst>
              <a:ext uri="{FF2B5EF4-FFF2-40B4-BE49-F238E27FC236}">
                <a16:creationId xmlns:a16="http://schemas.microsoft.com/office/drawing/2014/main" id="{F8EC864B-8273-2532-5E12-BB5EBF756B5E}"/>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8F95621D-2E01-606F-76C3-29F5692C7E5D}"/>
              </a:ext>
            </a:extLst>
          </p:cNvPr>
          <p:cNvSpPr>
            <a:spLocks noGrp="1"/>
          </p:cNvSpPr>
          <p:nvPr>
            <p:ph type="sldNum" sz="quarter" idx="12"/>
          </p:nvPr>
        </p:nvSpPr>
        <p:spPr/>
        <p:txBody>
          <a:bodyPr/>
          <a:lstStyle/>
          <a:p>
            <a:fld id="{A65A5C87-DF58-40C8-B092-1DE63DB4547E}" type="slidenum">
              <a:rPr lang="en-US" dirty="0"/>
              <a:t>2</a:t>
            </a:fld>
            <a:endParaRPr lang="en-US" dirty="0"/>
          </a:p>
        </p:txBody>
      </p:sp>
    </p:spTree>
    <p:extLst>
      <p:ext uri="{BB962C8B-B14F-4D97-AF65-F5344CB8AC3E}">
        <p14:creationId xmlns:p14="http://schemas.microsoft.com/office/powerpoint/2010/main" val="158947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224073-D75D-F8CB-F1EA-35E8050AABBF}"/>
              </a:ext>
            </a:extLst>
          </p:cNvPr>
          <p:cNvSpPr>
            <a:spLocks noGrp="1"/>
          </p:cNvSpPr>
          <p:nvPr>
            <p:ph type="title"/>
          </p:nvPr>
        </p:nvSpPr>
        <p:spPr/>
        <p:txBody>
          <a:bodyPr/>
          <a:lstStyle/>
          <a:p>
            <a:r>
              <a:rPr lang="nb-NO" dirty="0"/>
              <a:t>Valgfag (dere velger hvert skoleår)</a:t>
            </a:r>
          </a:p>
        </p:txBody>
      </p:sp>
      <p:sp>
        <p:nvSpPr>
          <p:cNvPr id="3" name="Plassholder for innhold 2">
            <a:extLst>
              <a:ext uri="{FF2B5EF4-FFF2-40B4-BE49-F238E27FC236}">
                <a16:creationId xmlns:a16="http://schemas.microsoft.com/office/drawing/2014/main" id="{AA07B81B-9CBF-8A39-AADC-02E379C19059}"/>
              </a:ext>
            </a:extLst>
          </p:cNvPr>
          <p:cNvSpPr>
            <a:spLocks noGrp="1"/>
          </p:cNvSpPr>
          <p:nvPr>
            <p:ph idx="1"/>
          </p:nvPr>
        </p:nvSpPr>
        <p:spPr/>
        <p:txBody>
          <a:bodyPr vert="horz" lIns="91440" tIns="45720" rIns="91440" bIns="45720" rtlCol="0" anchor="t">
            <a:normAutofit/>
          </a:bodyPr>
          <a:lstStyle/>
          <a:p>
            <a:r>
              <a:rPr lang="nb-NO" sz="2000" dirty="0"/>
              <a:t>Produksjon for scene</a:t>
            </a:r>
          </a:p>
          <a:p>
            <a:r>
              <a:rPr lang="nb-NO" sz="2000" dirty="0"/>
              <a:t>Innsats for andre</a:t>
            </a:r>
          </a:p>
          <a:p>
            <a:r>
              <a:rPr lang="nb-NO" sz="2000" dirty="0"/>
              <a:t>Fysisk aktivitet og helse</a:t>
            </a:r>
          </a:p>
          <a:p>
            <a:r>
              <a:rPr lang="nb-NO" sz="2000" dirty="0"/>
              <a:t>Friluftsliv</a:t>
            </a:r>
          </a:p>
          <a:p>
            <a:r>
              <a:rPr lang="nb-NO" sz="2000" dirty="0"/>
              <a:t>Design og redesign</a:t>
            </a:r>
          </a:p>
          <a:p>
            <a:r>
              <a:rPr lang="nb-NO" sz="2000" dirty="0"/>
              <a:t>Teknologi og design</a:t>
            </a:r>
          </a:p>
        </p:txBody>
      </p:sp>
    </p:spTree>
    <p:extLst>
      <p:ext uri="{BB962C8B-B14F-4D97-AF65-F5344CB8AC3E}">
        <p14:creationId xmlns:p14="http://schemas.microsoft.com/office/powerpoint/2010/main" val="406993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F52125-E0A1-842B-C2BA-9AF16250057E}"/>
              </a:ext>
            </a:extLst>
          </p:cNvPr>
          <p:cNvSpPr>
            <a:spLocks noGrp="1"/>
          </p:cNvSpPr>
          <p:nvPr>
            <p:ph type="title"/>
          </p:nvPr>
        </p:nvSpPr>
        <p:spPr/>
        <p:txBody>
          <a:bodyPr/>
          <a:lstStyle/>
          <a:p>
            <a:r>
              <a:rPr lang="nb-NO" dirty="0"/>
              <a:t>Produksjon for scene</a:t>
            </a:r>
          </a:p>
        </p:txBody>
      </p:sp>
      <p:sp>
        <p:nvSpPr>
          <p:cNvPr id="3" name="Plassholder for innhold 2">
            <a:extLst>
              <a:ext uri="{FF2B5EF4-FFF2-40B4-BE49-F238E27FC236}">
                <a16:creationId xmlns:a16="http://schemas.microsoft.com/office/drawing/2014/main" id="{49364E89-890E-563E-F5EB-71150D03A073}"/>
              </a:ext>
            </a:extLst>
          </p:cNvPr>
          <p:cNvSpPr>
            <a:spLocks noGrp="1"/>
          </p:cNvSpPr>
          <p:nvPr>
            <p:ph idx="1"/>
          </p:nvPr>
        </p:nvSpPr>
        <p:spPr/>
        <p:txBody>
          <a:bodyPr vert="horz" lIns="91440" tIns="45720" rIns="91440" bIns="45720" rtlCol="0" anchor="t">
            <a:normAutofit/>
          </a:bodyPr>
          <a:lstStyle/>
          <a:p>
            <a:r>
              <a:rPr lang="nb-NO" sz="2000" dirty="0"/>
              <a:t>Dette er et valgfag for deg som liker musikk, dans og miksing av lyd</a:t>
            </a:r>
          </a:p>
          <a:p>
            <a:r>
              <a:rPr lang="nb-NO" sz="2000" dirty="0"/>
              <a:t>Du spiller allerede et instrument eller har lyst til å lære. </a:t>
            </a:r>
          </a:p>
          <a:p>
            <a:r>
              <a:rPr lang="nb-NO" sz="2000" dirty="0"/>
              <a:t>Interesse for dans.</a:t>
            </a:r>
          </a:p>
          <a:p>
            <a:r>
              <a:rPr lang="nb-NO" sz="2000" dirty="0"/>
              <a:t>Du er glad i </a:t>
            </a:r>
            <a:r>
              <a:rPr lang="nb-NO" sz="2000" err="1"/>
              <a:t>høytalere</a:t>
            </a:r>
            <a:r>
              <a:rPr lang="nb-NO" sz="2000" dirty="0"/>
              <a:t>, miksepulter, forsterkere og andre tekniske gjenstander?</a:t>
            </a:r>
          </a:p>
          <a:p>
            <a:r>
              <a:rPr lang="nb-NO" sz="2000" dirty="0"/>
              <a:t>Du liker godt å samarbeide med andre mennesker og er ikke redd for å stå på en scene.</a:t>
            </a:r>
          </a:p>
          <a:p>
            <a:r>
              <a:rPr lang="nb-NO" sz="2000" dirty="0"/>
              <a:t>Du drømmer kanskje om å danne ditt eget band? Eller du har en skuespiller i deg?</a:t>
            </a:r>
          </a:p>
        </p:txBody>
      </p:sp>
      <p:sp>
        <p:nvSpPr>
          <p:cNvPr id="4" name="Plassholder for dato 3">
            <a:extLst>
              <a:ext uri="{FF2B5EF4-FFF2-40B4-BE49-F238E27FC236}">
                <a16:creationId xmlns:a16="http://schemas.microsoft.com/office/drawing/2014/main" id="{1540D014-3EEC-8BBF-9871-DDBEC5460B9D}"/>
              </a:ext>
            </a:extLst>
          </p:cNvPr>
          <p:cNvSpPr>
            <a:spLocks noGrp="1"/>
          </p:cNvSpPr>
          <p:nvPr>
            <p:ph type="dt" sz="half" idx="10"/>
          </p:nvPr>
        </p:nvSpPr>
        <p:spPr/>
        <p:txBody>
          <a:bodyPr/>
          <a:lstStyle/>
          <a:p>
            <a:fld id="{906C0489-0D4F-4C90-812F-95CA0117D92A}" type="datetime1">
              <a:t>17.03.2025</a:t>
            </a:fld>
            <a:endParaRPr lang="en-US" dirty="0"/>
          </a:p>
        </p:txBody>
      </p:sp>
      <p:sp>
        <p:nvSpPr>
          <p:cNvPr id="5" name="Plassholder for bunntekst 4">
            <a:extLst>
              <a:ext uri="{FF2B5EF4-FFF2-40B4-BE49-F238E27FC236}">
                <a16:creationId xmlns:a16="http://schemas.microsoft.com/office/drawing/2014/main" id="{C9974F8D-9933-443F-6CD2-9936779C103F}"/>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A09676C8-25B3-755A-EB4E-F9582BC20278}"/>
              </a:ext>
            </a:extLst>
          </p:cNvPr>
          <p:cNvSpPr>
            <a:spLocks noGrp="1"/>
          </p:cNvSpPr>
          <p:nvPr>
            <p:ph type="sldNum" sz="quarter" idx="12"/>
          </p:nvPr>
        </p:nvSpPr>
        <p:spPr/>
        <p:txBody>
          <a:bodyPr/>
          <a:lstStyle/>
          <a:p>
            <a:fld id="{A65A5C87-DF58-40C8-B092-1DE63DB4547E}" type="slidenum">
              <a:rPr lang="en-US" dirty="0"/>
              <a:t>4</a:t>
            </a:fld>
            <a:endParaRPr lang="en-US" dirty="0"/>
          </a:p>
        </p:txBody>
      </p:sp>
    </p:spTree>
    <p:extLst>
      <p:ext uri="{BB962C8B-B14F-4D97-AF65-F5344CB8AC3E}">
        <p14:creationId xmlns:p14="http://schemas.microsoft.com/office/powerpoint/2010/main" val="2430397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067EA9-0B46-D842-388F-DA0AC514FFAF}"/>
              </a:ext>
            </a:extLst>
          </p:cNvPr>
          <p:cNvSpPr>
            <a:spLocks noGrp="1"/>
          </p:cNvSpPr>
          <p:nvPr>
            <p:ph type="title"/>
          </p:nvPr>
        </p:nvSpPr>
        <p:spPr/>
        <p:txBody>
          <a:bodyPr>
            <a:normAutofit/>
          </a:bodyPr>
          <a:lstStyle/>
          <a:p>
            <a:r>
              <a:rPr lang="nb-NO" sz="2000" dirty="0"/>
              <a:t>Innhold i faget</a:t>
            </a:r>
          </a:p>
        </p:txBody>
      </p:sp>
      <p:sp>
        <p:nvSpPr>
          <p:cNvPr id="3" name="Plassholder for innhold 2">
            <a:extLst>
              <a:ext uri="{FF2B5EF4-FFF2-40B4-BE49-F238E27FC236}">
                <a16:creationId xmlns:a16="http://schemas.microsoft.com/office/drawing/2014/main" id="{DFE252F8-1A9B-C743-0910-998CB77883BD}"/>
              </a:ext>
            </a:extLst>
          </p:cNvPr>
          <p:cNvSpPr>
            <a:spLocks noGrp="1"/>
          </p:cNvSpPr>
          <p:nvPr>
            <p:ph idx="1"/>
          </p:nvPr>
        </p:nvSpPr>
        <p:spPr/>
        <p:txBody>
          <a:bodyPr vert="horz" lIns="91440" tIns="45720" rIns="91440" bIns="45720" rtlCol="0" anchor="t">
            <a:noAutofit/>
          </a:bodyPr>
          <a:lstStyle/>
          <a:p>
            <a:r>
              <a:rPr lang="nb-NO" sz="1800" dirty="0">
                <a:latin typeface="Avenir Next LT Pro"/>
                <a:ea typeface="Calibri"/>
                <a:cs typeface="Calibri"/>
              </a:rPr>
              <a:t>Planlegge, organisere og holde konsert for et publikum.</a:t>
            </a:r>
          </a:p>
          <a:p>
            <a:r>
              <a:rPr lang="nb-NO" sz="1800" dirty="0">
                <a:latin typeface="Avenir Next LT Pro"/>
                <a:ea typeface="Calibri"/>
                <a:cs typeface="Calibri"/>
              </a:rPr>
              <a:t>Spille på et eller flere instrumenter.</a:t>
            </a:r>
          </a:p>
          <a:p>
            <a:r>
              <a:rPr lang="nb-NO" sz="1800" dirty="0">
                <a:latin typeface="Avenir Next LT Pro"/>
                <a:ea typeface="Calibri"/>
                <a:cs typeface="Calibri"/>
              </a:rPr>
              <a:t>Utvikle dine ferdigheter på instrumentet ditt sammen med et band.</a:t>
            </a:r>
          </a:p>
          <a:p>
            <a:r>
              <a:rPr lang="nb-NO" sz="1800" dirty="0">
                <a:latin typeface="Avenir Next LT Pro"/>
                <a:ea typeface="Calibri"/>
                <a:cs typeface="Calibri"/>
              </a:rPr>
              <a:t>Sette opp en dokketeaterforestilling.</a:t>
            </a:r>
          </a:p>
          <a:p>
            <a:r>
              <a:rPr lang="nb-NO" sz="1800" dirty="0">
                <a:latin typeface="Avenir Next LT Pro"/>
                <a:ea typeface="Calibri"/>
                <a:cs typeface="Calibri"/>
              </a:rPr>
              <a:t>Rigge til en scene og gjøre klar til konsert.</a:t>
            </a:r>
          </a:p>
          <a:p>
            <a:r>
              <a:rPr lang="nb-NO" sz="1800" dirty="0">
                <a:latin typeface="Avenir Next LT Pro"/>
                <a:ea typeface="Calibri"/>
                <a:cs typeface="Calibri"/>
              </a:rPr>
              <a:t>Styre lyd; stemme gitarer.</a:t>
            </a:r>
          </a:p>
          <a:p>
            <a:r>
              <a:rPr lang="nn-NO" sz="1800" err="1">
                <a:latin typeface="Avenir Next LT Pro"/>
                <a:ea typeface="Calibri"/>
                <a:cs typeface="Calibri"/>
              </a:rPr>
              <a:t>Fremføre</a:t>
            </a:r>
            <a:r>
              <a:rPr lang="nn-NO" sz="1800" dirty="0">
                <a:latin typeface="Avenir Next LT Pro"/>
                <a:ea typeface="Calibri"/>
                <a:cs typeface="Calibri"/>
              </a:rPr>
              <a:t> dans og/eller musikk for et publikum.</a:t>
            </a:r>
            <a:endParaRPr lang="nb-NO" sz="1800" dirty="0">
              <a:latin typeface="Avenir Next LT Pro"/>
              <a:ea typeface="Calibri"/>
              <a:cs typeface="Calibri"/>
            </a:endParaRPr>
          </a:p>
          <a:p>
            <a:r>
              <a:rPr lang="nb-NO" sz="1800" dirty="0">
                <a:latin typeface="Avenir Next LT Pro"/>
                <a:ea typeface="Calibri"/>
                <a:cs typeface="Calibri"/>
              </a:rPr>
              <a:t>Laga egne musikkvideoer / fotomontasjer.</a:t>
            </a:r>
          </a:p>
          <a:p>
            <a:r>
              <a:rPr lang="nb-NO" sz="1800" dirty="0">
                <a:latin typeface="Avenir Next LT Pro"/>
                <a:ea typeface="Calibri"/>
                <a:cs typeface="Calibri"/>
              </a:rPr>
              <a:t>Planlegge og gjennomføre dramatisering av eventyr for </a:t>
            </a:r>
            <a:r>
              <a:rPr lang="nb-NO" sz="1800" err="1">
                <a:latin typeface="Avenir Next LT Pro"/>
                <a:ea typeface="Calibri"/>
                <a:cs typeface="Calibri"/>
              </a:rPr>
              <a:t>barnehagane</a:t>
            </a:r>
            <a:r>
              <a:rPr lang="nb-NO" sz="1800" dirty="0">
                <a:latin typeface="Avenir Next LT Pro"/>
                <a:ea typeface="Calibri"/>
                <a:cs typeface="Calibri"/>
              </a:rPr>
              <a:t>. </a:t>
            </a:r>
          </a:p>
          <a:p>
            <a:endParaRPr lang="nb-NO" sz="1200" dirty="0">
              <a:latin typeface="Calibri"/>
              <a:ea typeface="Calibri"/>
              <a:cs typeface="Calibri"/>
            </a:endParaRPr>
          </a:p>
          <a:p>
            <a:endParaRPr lang="nb-NO" dirty="0"/>
          </a:p>
        </p:txBody>
      </p:sp>
      <p:sp>
        <p:nvSpPr>
          <p:cNvPr id="4" name="Plassholder for dato 3">
            <a:extLst>
              <a:ext uri="{FF2B5EF4-FFF2-40B4-BE49-F238E27FC236}">
                <a16:creationId xmlns:a16="http://schemas.microsoft.com/office/drawing/2014/main" id="{1CC411A8-B609-5D5F-DCC4-1AA9BEE3F67E}"/>
              </a:ext>
            </a:extLst>
          </p:cNvPr>
          <p:cNvSpPr>
            <a:spLocks noGrp="1"/>
          </p:cNvSpPr>
          <p:nvPr>
            <p:ph type="dt" sz="half" idx="10"/>
          </p:nvPr>
        </p:nvSpPr>
        <p:spPr/>
        <p:txBody>
          <a:bodyPr/>
          <a:lstStyle/>
          <a:p>
            <a:fld id="{4423DF4F-FC73-4D2E-B99A-B10B4F862D37}" type="datetime1">
              <a:t>17.03.2025</a:t>
            </a:fld>
            <a:endParaRPr lang="en-US" dirty="0"/>
          </a:p>
        </p:txBody>
      </p:sp>
      <p:sp>
        <p:nvSpPr>
          <p:cNvPr id="5" name="Plassholder for bunntekst 4">
            <a:extLst>
              <a:ext uri="{FF2B5EF4-FFF2-40B4-BE49-F238E27FC236}">
                <a16:creationId xmlns:a16="http://schemas.microsoft.com/office/drawing/2014/main" id="{51D3AD8A-0926-B228-DE57-0E9BF17DEC4D}"/>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98FDE0A8-23F6-A72F-123C-2AEF32AFFAF3}"/>
              </a:ext>
            </a:extLst>
          </p:cNvPr>
          <p:cNvSpPr>
            <a:spLocks noGrp="1"/>
          </p:cNvSpPr>
          <p:nvPr>
            <p:ph type="sldNum" sz="quarter" idx="12"/>
          </p:nvPr>
        </p:nvSpPr>
        <p:spPr/>
        <p:txBody>
          <a:bodyPr/>
          <a:lstStyle/>
          <a:p>
            <a:fld id="{A65A5C87-DF58-40C8-B092-1DE63DB4547E}" type="slidenum">
              <a:rPr lang="en-US" dirty="0"/>
              <a:t>5</a:t>
            </a:fld>
            <a:endParaRPr lang="en-US" dirty="0"/>
          </a:p>
        </p:txBody>
      </p:sp>
    </p:spTree>
    <p:extLst>
      <p:ext uri="{BB962C8B-B14F-4D97-AF65-F5344CB8AC3E}">
        <p14:creationId xmlns:p14="http://schemas.microsoft.com/office/powerpoint/2010/main" val="464378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C0D420-6DCB-08BD-3A09-3B71B2C4EF52}"/>
              </a:ext>
            </a:extLst>
          </p:cNvPr>
          <p:cNvSpPr>
            <a:spLocks noGrp="1"/>
          </p:cNvSpPr>
          <p:nvPr>
            <p:ph type="title"/>
          </p:nvPr>
        </p:nvSpPr>
        <p:spPr/>
        <p:txBody>
          <a:bodyPr/>
          <a:lstStyle/>
          <a:p>
            <a:r>
              <a:rPr lang="nb-NO" dirty="0"/>
              <a:t>Innsats for andre</a:t>
            </a:r>
          </a:p>
        </p:txBody>
      </p:sp>
      <p:sp>
        <p:nvSpPr>
          <p:cNvPr id="3" name="Plassholder for innhold 2">
            <a:extLst>
              <a:ext uri="{FF2B5EF4-FFF2-40B4-BE49-F238E27FC236}">
                <a16:creationId xmlns:a16="http://schemas.microsoft.com/office/drawing/2014/main" id="{57D68CBE-9066-4803-22A6-AEE1A1CEC1F1}"/>
              </a:ext>
            </a:extLst>
          </p:cNvPr>
          <p:cNvSpPr>
            <a:spLocks noGrp="1"/>
          </p:cNvSpPr>
          <p:nvPr>
            <p:ph idx="1"/>
          </p:nvPr>
        </p:nvSpPr>
        <p:spPr/>
        <p:txBody>
          <a:bodyPr vert="horz" lIns="91440" tIns="45720" rIns="91440" bIns="45720" rtlCol="0" anchor="t">
            <a:normAutofit/>
          </a:bodyPr>
          <a:lstStyle/>
          <a:p>
            <a:r>
              <a:rPr lang="nn-NO" sz="2000" err="1">
                <a:latin typeface="Avenir Next LT Pro"/>
                <a:cs typeface="Times New Roman"/>
              </a:rPr>
              <a:t>Gjøre</a:t>
            </a:r>
            <a:r>
              <a:rPr lang="nn-NO" sz="2000" dirty="0">
                <a:latin typeface="Avenir Next LT Pro"/>
                <a:cs typeface="Times New Roman"/>
              </a:rPr>
              <a:t> </a:t>
            </a:r>
            <a:r>
              <a:rPr lang="nn-NO" sz="2000" err="1">
                <a:latin typeface="Avenir Next LT Pro"/>
                <a:cs typeface="Times New Roman"/>
              </a:rPr>
              <a:t>elevene</a:t>
            </a:r>
            <a:r>
              <a:rPr lang="nn-NO" sz="2000" dirty="0">
                <a:latin typeface="Avenir Next LT Pro"/>
                <a:cs typeface="Times New Roman"/>
              </a:rPr>
              <a:t> i stand til å identifisere behovet for frivillig arbeid i lokalmiljøet.</a:t>
            </a:r>
            <a:endParaRPr lang="nb-NO" sz="2000">
              <a:latin typeface="Avenir Next LT Pro"/>
              <a:cs typeface="Times New Roman"/>
            </a:endParaRPr>
          </a:p>
          <a:p>
            <a:r>
              <a:rPr lang="nn-NO" sz="2000" err="1">
                <a:latin typeface="Avenir Next LT Pro"/>
                <a:cs typeface="Times New Roman"/>
              </a:rPr>
              <a:t>Elevene</a:t>
            </a:r>
            <a:r>
              <a:rPr lang="nn-NO" sz="2000" dirty="0">
                <a:latin typeface="Avenir Next LT Pro"/>
                <a:cs typeface="Times New Roman"/>
              </a:rPr>
              <a:t> skal kunne bruke egne </a:t>
            </a:r>
            <a:r>
              <a:rPr lang="nn-NO" sz="2000" err="1">
                <a:latin typeface="Avenir Next LT Pro"/>
                <a:cs typeface="Times New Roman"/>
              </a:rPr>
              <a:t>ressurser</a:t>
            </a:r>
            <a:r>
              <a:rPr lang="nn-NO" sz="2000" dirty="0">
                <a:latin typeface="Avenir Next LT Pro"/>
                <a:cs typeface="Times New Roman"/>
              </a:rPr>
              <a:t> og </a:t>
            </a:r>
            <a:r>
              <a:rPr lang="nn-NO" sz="2000" err="1">
                <a:latin typeface="Avenir Next LT Pro"/>
                <a:cs typeface="Times New Roman"/>
              </a:rPr>
              <a:t>kunnskaper</a:t>
            </a:r>
            <a:r>
              <a:rPr lang="nn-NO" sz="2000" dirty="0">
                <a:latin typeface="Avenir Next LT Pro"/>
                <a:cs typeface="Times New Roman"/>
              </a:rPr>
              <a:t> til å planlegge, iverksette og sluttføre tiltak som </a:t>
            </a:r>
            <a:r>
              <a:rPr lang="nn-NO" sz="2000" err="1">
                <a:latin typeface="Avenir Next LT Pro"/>
                <a:cs typeface="Times New Roman"/>
              </a:rPr>
              <a:t>imøtekommer</a:t>
            </a:r>
            <a:r>
              <a:rPr lang="nn-NO" sz="2000" dirty="0">
                <a:latin typeface="Avenir Next LT Pro"/>
                <a:cs typeface="Times New Roman"/>
              </a:rPr>
              <a:t> behovet.</a:t>
            </a:r>
            <a:endParaRPr lang="nb-NO" sz="2000">
              <a:latin typeface="Avenir Next LT Pro"/>
              <a:cs typeface="Times New Roman"/>
            </a:endParaRPr>
          </a:p>
          <a:p>
            <a:r>
              <a:rPr lang="nn-NO" sz="2000" dirty="0">
                <a:latin typeface="Avenir Next LT Pro"/>
                <a:cs typeface="Times New Roman"/>
              </a:rPr>
              <a:t>Faget skal hjelpe til med å styrke </a:t>
            </a:r>
            <a:r>
              <a:rPr lang="nn-NO" sz="2000" err="1">
                <a:latin typeface="Avenir Next LT Pro"/>
                <a:cs typeface="Times New Roman"/>
              </a:rPr>
              <a:t>elevene</a:t>
            </a:r>
            <a:r>
              <a:rPr lang="nn-NO" sz="2000" dirty="0">
                <a:latin typeface="Avenir Next LT Pro"/>
                <a:cs typeface="Times New Roman"/>
              </a:rPr>
              <a:t> sin </a:t>
            </a:r>
            <a:r>
              <a:rPr lang="nn-NO" sz="2000" err="1">
                <a:latin typeface="Avenir Next LT Pro"/>
                <a:cs typeface="Times New Roman"/>
              </a:rPr>
              <a:t>tilhørighet</a:t>
            </a:r>
            <a:r>
              <a:rPr lang="nn-NO" sz="2000" dirty="0">
                <a:latin typeface="Avenir Next LT Pro"/>
                <a:cs typeface="Times New Roman"/>
              </a:rPr>
              <a:t> i lokalsamfunnet.</a:t>
            </a:r>
            <a:endParaRPr lang="nb-NO" sz="2000" dirty="0">
              <a:latin typeface="Avenir Next LT Pro"/>
              <a:cs typeface="Times New Roman"/>
            </a:endParaRPr>
          </a:p>
          <a:p>
            <a:r>
              <a:rPr lang="nb-NO" sz="2000" dirty="0">
                <a:latin typeface="Avenir Next LT Pro"/>
                <a:cs typeface="Times New Roman"/>
              </a:rPr>
              <a:t>Faget skal gi elevene kunnskap om forutsetninger for frivillig arbeid.</a:t>
            </a:r>
          </a:p>
          <a:p>
            <a:r>
              <a:rPr lang="nb-NO" sz="2000" dirty="0">
                <a:latin typeface="Avenir Next LT Pro"/>
                <a:cs typeface="Times New Roman"/>
              </a:rPr>
              <a:t>Elevene skal få praktisk erfaring med å skape noe som kan ha verdi for andre.</a:t>
            </a:r>
          </a:p>
          <a:p>
            <a:r>
              <a:rPr lang="nb-NO" sz="2000" dirty="0">
                <a:latin typeface="Avenir Next LT Pro"/>
                <a:cs typeface="Times New Roman"/>
              </a:rPr>
              <a:t>I arbeidet i faget er det lagt til rette for at elevene kan oppleve å bli verdsette for den innsatsen som de gir.</a:t>
            </a:r>
            <a:endParaRPr lang="nb-NO" sz="2000" dirty="0">
              <a:latin typeface="Avenir Next LT Pro"/>
            </a:endParaRPr>
          </a:p>
          <a:p>
            <a:endParaRPr lang="nb-NO" sz="2000" dirty="0"/>
          </a:p>
        </p:txBody>
      </p:sp>
      <p:sp>
        <p:nvSpPr>
          <p:cNvPr id="4" name="Plassholder for dato 3">
            <a:extLst>
              <a:ext uri="{FF2B5EF4-FFF2-40B4-BE49-F238E27FC236}">
                <a16:creationId xmlns:a16="http://schemas.microsoft.com/office/drawing/2014/main" id="{6C917BF0-CCC6-DE0F-643F-82821C4925DE}"/>
              </a:ext>
            </a:extLst>
          </p:cNvPr>
          <p:cNvSpPr>
            <a:spLocks noGrp="1"/>
          </p:cNvSpPr>
          <p:nvPr>
            <p:ph type="dt" sz="half" idx="10"/>
          </p:nvPr>
        </p:nvSpPr>
        <p:spPr/>
        <p:txBody>
          <a:bodyPr/>
          <a:lstStyle/>
          <a:p>
            <a:fld id="{3BE79D6C-7960-4A24-AE10-5021CE74854B}" type="datetime1">
              <a:t>17.03.2025</a:t>
            </a:fld>
            <a:endParaRPr lang="en-US" dirty="0"/>
          </a:p>
        </p:txBody>
      </p:sp>
      <p:sp>
        <p:nvSpPr>
          <p:cNvPr id="5" name="Plassholder for bunntekst 4">
            <a:extLst>
              <a:ext uri="{FF2B5EF4-FFF2-40B4-BE49-F238E27FC236}">
                <a16:creationId xmlns:a16="http://schemas.microsoft.com/office/drawing/2014/main" id="{098CAB81-9DFA-987E-C28A-74868A1BE80E}"/>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77F8F409-3302-F320-7265-8C95673C202D}"/>
              </a:ext>
            </a:extLst>
          </p:cNvPr>
          <p:cNvSpPr>
            <a:spLocks noGrp="1"/>
          </p:cNvSpPr>
          <p:nvPr>
            <p:ph type="sldNum" sz="quarter" idx="12"/>
          </p:nvPr>
        </p:nvSpPr>
        <p:spPr/>
        <p:txBody>
          <a:bodyPr/>
          <a:lstStyle/>
          <a:p>
            <a:fld id="{A65A5C87-DF58-40C8-B092-1DE63DB4547E}" type="slidenum">
              <a:rPr lang="en-US" dirty="0"/>
              <a:t>6</a:t>
            </a:fld>
            <a:endParaRPr lang="en-US" dirty="0"/>
          </a:p>
        </p:txBody>
      </p:sp>
    </p:spTree>
    <p:extLst>
      <p:ext uri="{BB962C8B-B14F-4D97-AF65-F5344CB8AC3E}">
        <p14:creationId xmlns:p14="http://schemas.microsoft.com/office/powerpoint/2010/main" val="95761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D5727A-8BD6-BBB8-17E6-0B397A0372B6}"/>
              </a:ext>
            </a:extLst>
          </p:cNvPr>
          <p:cNvSpPr>
            <a:spLocks noGrp="1"/>
          </p:cNvSpPr>
          <p:nvPr>
            <p:ph type="title"/>
          </p:nvPr>
        </p:nvSpPr>
        <p:spPr/>
        <p:txBody>
          <a:bodyPr>
            <a:normAutofit/>
          </a:bodyPr>
          <a:lstStyle/>
          <a:p>
            <a:r>
              <a:rPr lang="nb-NO" sz="2000" dirty="0"/>
              <a:t>Innholdet i faget</a:t>
            </a:r>
          </a:p>
        </p:txBody>
      </p:sp>
      <p:sp>
        <p:nvSpPr>
          <p:cNvPr id="3" name="Plassholder for innhold 2">
            <a:extLst>
              <a:ext uri="{FF2B5EF4-FFF2-40B4-BE49-F238E27FC236}">
                <a16:creationId xmlns:a16="http://schemas.microsoft.com/office/drawing/2014/main" id="{93DE5423-F9B0-76DB-2B48-350C4D6F4723}"/>
              </a:ext>
            </a:extLst>
          </p:cNvPr>
          <p:cNvSpPr>
            <a:spLocks noGrp="1"/>
          </p:cNvSpPr>
          <p:nvPr>
            <p:ph idx="1"/>
          </p:nvPr>
        </p:nvSpPr>
        <p:spPr/>
        <p:txBody>
          <a:bodyPr vert="horz" lIns="91440" tIns="45720" rIns="91440" bIns="45720" rtlCol="0" anchor="t">
            <a:normAutofit/>
          </a:bodyPr>
          <a:lstStyle/>
          <a:p>
            <a:r>
              <a:rPr lang="nn-NO" sz="2000" dirty="0">
                <a:latin typeface="Avenir Next LT Pro"/>
                <a:cs typeface="Times New Roman"/>
              </a:rPr>
              <a:t>Arbeide frivillig i lokalmiljøet</a:t>
            </a:r>
            <a:endParaRPr lang="nb-NO" sz="2000" dirty="0">
              <a:latin typeface="Avenir Next LT Pro"/>
              <a:cs typeface="Times New Roman"/>
            </a:endParaRPr>
          </a:p>
          <a:p>
            <a:r>
              <a:rPr lang="nb-NO" sz="2000" dirty="0">
                <a:latin typeface="Avenir Next LT Pro"/>
                <a:cs typeface="Times New Roman"/>
              </a:rPr>
              <a:t>Ha ansvar for egen elevbedrift på skolen</a:t>
            </a:r>
          </a:p>
          <a:p>
            <a:r>
              <a:rPr lang="nb-NO" sz="2000" dirty="0">
                <a:latin typeface="Avenir Next LT Pro"/>
                <a:cs typeface="Times New Roman"/>
              </a:rPr>
              <a:t>Arbeide i lokal organisasjon - institusjon</a:t>
            </a:r>
          </a:p>
          <a:p>
            <a:endParaRPr lang="nb-NO" sz="2000" dirty="0"/>
          </a:p>
        </p:txBody>
      </p:sp>
      <p:sp>
        <p:nvSpPr>
          <p:cNvPr id="4" name="Plassholder for dato 3">
            <a:extLst>
              <a:ext uri="{FF2B5EF4-FFF2-40B4-BE49-F238E27FC236}">
                <a16:creationId xmlns:a16="http://schemas.microsoft.com/office/drawing/2014/main" id="{BAF8D5A3-B7DA-1083-898E-54EFE431F565}"/>
              </a:ext>
            </a:extLst>
          </p:cNvPr>
          <p:cNvSpPr>
            <a:spLocks noGrp="1"/>
          </p:cNvSpPr>
          <p:nvPr>
            <p:ph type="dt" sz="half" idx="10"/>
          </p:nvPr>
        </p:nvSpPr>
        <p:spPr/>
        <p:txBody>
          <a:bodyPr/>
          <a:lstStyle/>
          <a:p>
            <a:fld id="{0726793B-F767-43F9-976A-3AF2A5B50EC6}" type="datetime1">
              <a:t>17.03.2025</a:t>
            </a:fld>
            <a:endParaRPr lang="en-US" dirty="0"/>
          </a:p>
        </p:txBody>
      </p:sp>
      <p:sp>
        <p:nvSpPr>
          <p:cNvPr id="5" name="Plassholder for bunntekst 4">
            <a:extLst>
              <a:ext uri="{FF2B5EF4-FFF2-40B4-BE49-F238E27FC236}">
                <a16:creationId xmlns:a16="http://schemas.microsoft.com/office/drawing/2014/main" id="{A10ABDE6-F600-576A-6229-41AAD47813DE}"/>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9CE12560-5F3C-D03C-E405-BDBB26E9ED4C}"/>
              </a:ext>
            </a:extLst>
          </p:cNvPr>
          <p:cNvSpPr>
            <a:spLocks noGrp="1"/>
          </p:cNvSpPr>
          <p:nvPr>
            <p:ph type="sldNum" sz="quarter" idx="12"/>
          </p:nvPr>
        </p:nvSpPr>
        <p:spPr/>
        <p:txBody>
          <a:bodyPr/>
          <a:lstStyle/>
          <a:p>
            <a:fld id="{A65A5C87-DF58-40C8-B092-1DE63DB4547E}" type="slidenum">
              <a:rPr lang="en-US" dirty="0"/>
              <a:t>7</a:t>
            </a:fld>
            <a:endParaRPr lang="en-US" dirty="0"/>
          </a:p>
        </p:txBody>
      </p:sp>
    </p:spTree>
    <p:extLst>
      <p:ext uri="{BB962C8B-B14F-4D97-AF65-F5344CB8AC3E}">
        <p14:creationId xmlns:p14="http://schemas.microsoft.com/office/powerpoint/2010/main" val="381228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6BB872B-9222-776D-4B78-35B86B4A2125}"/>
              </a:ext>
            </a:extLst>
          </p:cNvPr>
          <p:cNvSpPr>
            <a:spLocks noGrp="1"/>
          </p:cNvSpPr>
          <p:nvPr>
            <p:ph type="title"/>
          </p:nvPr>
        </p:nvSpPr>
        <p:spPr/>
        <p:txBody>
          <a:bodyPr/>
          <a:lstStyle/>
          <a:p>
            <a:r>
              <a:rPr lang="nb-NO" dirty="0"/>
              <a:t>Fysisk aktivitet og helse</a:t>
            </a:r>
          </a:p>
        </p:txBody>
      </p:sp>
      <p:sp>
        <p:nvSpPr>
          <p:cNvPr id="3" name="Plassholder for innhold 2">
            <a:extLst>
              <a:ext uri="{FF2B5EF4-FFF2-40B4-BE49-F238E27FC236}">
                <a16:creationId xmlns:a16="http://schemas.microsoft.com/office/drawing/2014/main" id="{D8DE93DD-5456-3EFE-5B36-F4E9B7967E17}"/>
              </a:ext>
            </a:extLst>
          </p:cNvPr>
          <p:cNvSpPr>
            <a:spLocks noGrp="1"/>
          </p:cNvSpPr>
          <p:nvPr>
            <p:ph idx="1"/>
          </p:nvPr>
        </p:nvSpPr>
        <p:spPr/>
        <p:txBody>
          <a:bodyPr vert="horz" lIns="91440" tIns="45720" rIns="91440" bIns="45720" rtlCol="0" anchor="t">
            <a:normAutofit/>
          </a:bodyPr>
          <a:lstStyle/>
          <a:p>
            <a:r>
              <a:rPr lang="nb-NO" sz="2000" dirty="0">
                <a:latin typeface="Avenir Next LT Pro"/>
                <a:ea typeface="Calibri"/>
                <a:cs typeface="Calibri"/>
              </a:rPr>
              <a:t>Bidra til glede over det å være fysisk aktiv.</a:t>
            </a:r>
          </a:p>
          <a:p>
            <a:r>
              <a:rPr lang="nb-NO" sz="2000" dirty="0">
                <a:latin typeface="Avenir Next LT Pro"/>
                <a:ea typeface="Calibri"/>
                <a:cs typeface="Calibri"/>
              </a:rPr>
              <a:t>Kunne mestre ulike fysiske utfordringer i dagliglivet.</a:t>
            </a:r>
          </a:p>
          <a:p>
            <a:r>
              <a:rPr lang="nb-NO" sz="2000" dirty="0">
                <a:latin typeface="Avenir Next LT Pro"/>
                <a:ea typeface="Calibri"/>
                <a:cs typeface="Calibri"/>
              </a:rPr>
              <a:t>Bedre helse gjennom en mer fysisk aktiv skolehverdag.</a:t>
            </a:r>
          </a:p>
          <a:p>
            <a:r>
              <a:rPr lang="nb-NO" sz="2000" dirty="0">
                <a:latin typeface="Avenir Next LT Pro"/>
                <a:ea typeface="Calibri"/>
                <a:cs typeface="Calibri"/>
              </a:rPr>
              <a:t>Mestring av fysiske utfordringer tilpasset elevenes forutsetninger vil styrke den fysiske delen av elevenes identitetsutvikling.</a:t>
            </a:r>
          </a:p>
          <a:p>
            <a:r>
              <a:rPr lang="nb-NO" sz="2000" dirty="0">
                <a:latin typeface="Avenir Next LT Pro"/>
                <a:ea typeface="Calibri"/>
                <a:cs typeface="Calibri"/>
              </a:rPr>
              <a:t>Bevissthet rundt kosthold knyttet til fysisk aktivitet.</a:t>
            </a:r>
          </a:p>
          <a:p>
            <a:r>
              <a:rPr lang="nb-NO" sz="2000" dirty="0">
                <a:latin typeface="Avenir Next LT Pro"/>
                <a:ea typeface="Calibri"/>
                <a:cs typeface="Calibri"/>
              </a:rPr>
              <a:t>Bidra til utvikling av sosial og etisk kompetanse gjennom aktiviteter som krever samarbeid.</a:t>
            </a:r>
            <a:endParaRPr lang="nb-NO" sz="2000">
              <a:latin typeface="Avenir Next LT Pro"/>
            </a:endParaRPr>
          </a:p>
          <a:p>
            <a:endParaRPr lang="nb-NO" sz="2000" dirty="0"/>
          </a:p>
        </p:txBody>
      </p:sp>
      <p:sp>
        <p:nvSpPr>
          <p:cNvPr id="4" name="Plassholder for dato 3">
            <a:extLst>
              <a:ext uri="{FF2B5EF4-FFF2-40B4-BE49-F238E27FC236}">
                <a16:creationId xmlns:a16="http://schemas.microsoft.com/office/drawing/2014/main" id="{BD797023-90D8-A5C2-CFCB-B8B768117D3D}"/>
              </a:ext>
            </a:extLst>
          </p:cNvPr>
          <p:cNvSpPr>
            <a:spLocks noGrp="1"/>
          </p:cNvSpPr>
          <p:nvPr>
            <p:ph type="dt" sz="half" idx="10"/>
          </p:nvPr>
        </p:nvSpPr>
        <p:spPr/>
        <p:txBody>
          <a:bodyPr/>
          <a:lstStyle/>
          <a:p>
            <a:fld id="{F02A6291-3C7C-416F-B4C1-37D558F3C04D}" type="datetime1">
              <a:t>17.03.2025</a:t>
            </a:fld>
            <a:endParaRPr lang="en-US" dirty="0"/>
          </a:p>
        </p:txBody>
      </p:sp>
      <p:sp>
        <p:nvSpPr>
          <p:cNvPr id="5" name="Plassholder for bunntekst 4">
            <a:extLst>
              <a:ext uri="{FF2B5EF4-FFF2-40B4-BE49-F238E27FC236}">
                <a16:creationId xmlns:a16="http://schemas.microsoft.com/office/drawing/2014/main" id="{24292B90-8804-E03D-8F53-748A858DA3A5}"/>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6DED28EA-3C33-EEF3-EF6C-BCFD780B78FD}"/>
              </a:ext>
            </a:extLst>
          </p:cNvPr>
          <p:cNvSpPr>
            <a:spLocks noGrp="1"/>
          </p:cNvSpPr>
          <p:nvPr>
            <p:ph type="sldNum" sz="quarter" idx="12"/>
          </p:nvPr>
        </p:nvSpPr>
        <p:spPr/>
        <p:txBody>
          <a:bodyPr/>
          <a:lstStyle/>
          <a:p>
            <a:fld id="{A65A5C87-DF58-40C8-B092-1DE63DB4547E}" type="slidenum">
              <a:rPr lang="en-US" dirty="0"/>
              <a:t>8</a:t>
            </a:fld>
            <a:endParaRPr lang="en-US" dirty="0"/>
          </a:p>
        </p:txBody>
      </p:sp>
    </p:spTree>
    <p:extLst>
      <p:ext uri="{BB962C8B-B14F-4D97-AF65-F5344CB8AC3E}">
        <p14:creationId xmlns:p14="http://schemas.microsoft.com/office/powerpoint/2010/main" val="2032783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847041F-04FC-A616-A448-6EDEF282E707}"/>
              </a:ext>
            </a:extLst>
          </p:cNvPr>
          <p:cNvSpPr>
            <a:spLocks noGrp="1"/>
          </p:cNvSpPr>
          <p:nvPr>
            <p:ph type="title"/>
          </p:nvPr>
        </p:nvSpPr>
        <p:spPr/>
        <p:txBody>
          <a:bodyPr>
            <a:normAutofit/>
          </a:bodyPr>
          <a:lstStyle/>
          <a:p>
            <a:pPr>
              <a:lnSpc>
                <a:spcPct val="110000"/>
              </a:lnSpc>
              <a:spcBef>
                <a:spcPts val="1000"/>
              </a:spcBef>
            </a:pPr>
            <a:r>
              <a:rPr lang="nb-NO" sz="2000" dirty="0">
                <a:latin typeface="Calibri"/>
                <a:ea typeface="Calibri"/>
                <a:cs typeface="Calibri"/>
              </a:rPr>
              <a:t>Innhold i faget</a:t>
            </a:r>
          </a:p>
          <a:p>
            <a:endParaRPr lang="nb-NO" dirty="0"/>
          </a:p>
        </p:txBody>
      </p:sp>
      <p:sp>
        <p:nvSpPr>
          <p:cNvPr id="3" name="Plassholder for innhold 2">
            <a:extLst>
              <a:ext uri="{FF2B5EF4-FFF2-40B4-BE49-F238E27FC236}">
                <a16:creationId xmlns:a16="http://schemas.microsoft.com/office/drawing/2014/main" id="{2175E848-E8A9-D82E-F5D8-3E97D3A16361}"/>
              </a:ext>
            </a:extLst>
          </p:cNvPr>
          <p:cNvSpPr>
            <a:spLocks noGrp="1"/>
          </p:cNvSpPr>
          <p:nvPr>
            <p:ph idx="1"/>
          </p:nvPr>
        </p:nvSpPr>
        <p:spPr>
          <a:xfrm>
            <a:off x="1115568" y="2478024"/>
            <a:ext cx="10168128" cy="4241863"/>
          </a:xfrm>
        </p:spPr>
        <p:txBody>
          <a:bodyPr vert="horz" lIns="91440" tIns="45720" rIns="91440" bIns="45720" rtlCol="0" anchor="t">
            <a:noAutofit/>
          </a:bodyPr>
          <a:lstStyle/>
          <a:p>
            <a:pPr marL="342900" indent="-342900"/>
            <a:r>
              <a:rPr lang="nb-NO" sz="2000" dirty="0">
                <a:latin typeface="Avenir Next LT Pro"/>
                <a:ea typeface="Calibri"/>
                <a:cs typeface="Calibri"/>
              </a:rPr>
              <a:t>Ulike idretter.</a:t>
            </a:r>
            <a:endParaRPr lang="nb-NO" sz="2000">
              <a:latin typeface="Avenir Next LT Pro"/>
            </a:endParaRPr>
          </a:p>
          <a:p>
            <a:r>
              <a:rPr lang="nb-NO" sz="2000" dirty="0">
                <a:latin typeface="Avenir Next LT Pro"/>
                <a:ea typeface="Calibri"/>
                <a:cs typeface="Calibri"/>
              </a:rPr>
              <a:t>Utholdenhet og styrkeøvelser – teste egne grenser.</a:t>
            </a:r>
            <a:endParaRPr lang="nb-NO" sz="2000">
              <a:latin typeface="Avenir Next LT Pro"/>
              <a:ea typeface="Calibri"/>
              <a:cs typeface="Calibri"/>
            </a:endParaRPr>
          </a:p>
          <a:p>
            <a:r>
              <a:rPr lang="nb-NO" sz="2000" dirty="0">
                <a:latin typeface="Avenir Next LT Pro"/>
                <a:ea typeface="Calibri"/>
                <a:cs typeface="Calibri"/>
              </a:rPr>
              <a:t>Teamarbeid – trene på samarbeid.</a:t>
            </a:r>
            <a:endParaRPr lang="nb-NO" sz="2000">
              <a:latin typeface="Avenir Next LT Pro"/>
              <a:ea typeface="Calibri"/>
              <a:cs typeface="Calibri"/>
            </a:endParaRPr>
          </a:p>
          <a:p>
            <a:r>
              <a:rPr lang="nb-NO" sz="2000" dirty="0">
                <a:latin typeface="Avenir Next LT Pro"/>
                <a:ea typeface="Calibri"/>
                <a:cs typeface="Calibri"/>
              </a:rPr>
              <a:t>Lage egne aktivitets- og kostholdsplaner.</a:t>
            </a:r>
            <a:endParaRPr lang="nb-NO" sz="2000">
              <a:latin typeface="Avenir Next LT Pro"/>
              <a:ea typeface="Calibri"/>
              <a:cs typeface="Calibri"/>
            </a:endParaRPr>
          </a:p>
          <a:p>
            <a:r>
              <a:rPr lang="nb-NO" sz="2000" dirty="0">
                <a:latin typeface="Avenir Next LT Pro"/>
                <a:ea typeface="Calibri"/>
                <a:cs typeface="Calibri"/>
              </a:rPr>
              <a:t>Egenvurdering av kosthold og fysisk aktivitet.</a:t>
            </a:r>
            <a:endParaRPr lang="nb-NO" sz="2000">
              <a:latin typeface="Avenir Next LT Pro"/>
              <a:ea typeface="Calibri"/>
              <a:cs typeface="Calibri"/>
            </a:endParaRPr>
          </a:p>
          <a:p>
            <a:r>
              <a:rPr lang="nb-NO" sz="2000" dirty="0">
                <a:latin typeface="Avenir Next LT Pro"/>
                <a:ea typeface="Calibri"/>
                <a:cs typeface="Calibri"/>
              </a:rPr>
              <a:t>Teste ut hvordan kosthold kan påvirke yteevne.</a:t>
            </a:r>
            <a:endParaRPr lang="nb-NO" sz="2000">
              <a:latin typeface="Avenir Next LT Pro"/>
              <a:ea typeface="Calibri"/>
              <a:cs typeface="Calibri"/>
            </a:endParaRPr>
          </a:p>
          <a:p>
            <a:r>
              <a:rPr lang="nb-NO" sz="2000" dirty="0">
                <a:latin typeface="Avenir Next LT Pro"/>
                <a:ea typeface="Calibri"/>
                <a:cs typeface="Calibri"/>
              </a:rPr>
              <a:t>Turer i skog og mark, med og uten mat. </a:t>
            </a:r>
            <a:endParaRPr lang="nb-NO" sz="2000">
              <a:latin typeface="Avenir Next LT Pro"/>
              <a:ea typeface="Calibri"/>
              <a:cs typeface="Calibri"/>
            </a:endParaRPr>
          </a:p>
          <a:p>
            <a:r>
              <a:rPr lang="nb-NO" sz="2000" dirty="0">
                <a:latin typeface="Avenir Next LT Pro"/>
                <a:ea typeface="Calibri"/>
                <a:cs typeface="Calibri"/>
              </a:rPr>
              <a:t>Lage enkle og sunne måltider. </a:t>
            </a:r>
            <a:endParaRPr lang="nb-NO" sz="2000">
              <a:latin typeface="Avenir Next LT Pro"/>
              <a:ea typeface="Calibri"/>
              <a:cs typeface="Calibri"/>
            </a:endParaRPr>
          </a:p>
          <a:p>
            <a:endParaRPr lang="nb-NO" sz="2000" dirty="0"/>
          </a:p>
        </p:txBody>
      </p:sp>
      <p:sp>
        <p:nvSpPr>
          <p:cNvPr id="4" name="Plassholder for dato 3">
            <a:extLst>
              <a:ext uri="{FF2B5EF4-FFF2-40B4-BE49-F238E27FC236}">
                <a16:creationId xmlns:a16="http://schemas.microsoft.com/office/drawing/2014/main" id="{323128FF-9A8B-FDC7-1AE4-CD80824780B0}"/>
              </a:ext>
            </a:extLst>
          </p:cNvPr>
          <p:cNvSpPr>
            <a:spLocks noGrp="1"/>
          </p:cNvSpPr>
          <p:nvPr>
            <p:ph type="dt" sz="half" idx="10"/>
          </p:nvPr>
        </p:nvSpPr>
        <p:spPr/>
        <p:txBody>
          <a:bodyPr/>
          <a:lstStyle/>
          <a:p>
            <a:fld id="{C48B520E-2ED2-4211-B5C7-09BA1C5B0DFC}" type="datetime1">
              <a:t>17.03.2025</a:t>
            </a:fld>
            <a:endParaRPr lang="en-US" dirty="0"/>
          </a:p>
        </p:txBody>
      </p:sp>
      <p:sp>
        <p:nvSpPr>
          <p:cNvPr id="5" name="Plassholder for bunntekst 4">
            <a:extLst>
              <a:ext uri="{FF2B5EF4-FFF2-40B4-BE49-F238E27FC236}">
                <a16:creationId xmlns:a16="http://schemas.microsoft.com/office/drawing/2014/main" id="{66653E7C-1D37-C54C-923F-EBF8BA11C82F}"/>
              </a:ext>
            </a:extLst>
          </p:cNvPr>
          <p:cNvSpPr>
            <a:spLocks noGrp="1"/>
          </p:cNvSpPr>
          <p:nvPr>
            <p:ph type="ftr" sz="quarter" idx="11"/>
          </p:nvPr>
        </p:nvSpPr>
        <p:spPr/>
        <p:txBody>
          <a:bodyPr/>
          <a:lstStyle/>
          <a:p>
            <a:endParaRPr lang="en-US" dirty="0"/>
          </a:p>
        </p:txBody>
      </p:sp>
      <p:sp>
        <p:nvSpPr>
          <p:cNvPr id="6" name="Plassholder for lysbildenummer 5">
            <a:extLst>
              <a:ext uri="{FF2B5EF4-FFF2-40B4-BE49-F238E27FC236}">
                <a16:creationId xmlns:a16="http://schemas.microsoft.com/office/drawing/2014/main" id="{0156EBCC-E2A5-74FC-4E60-9383702FA999}"/>
              </a:ext>
            </a:extLst>
          </p:cNvPr>
          <p:cNvSpPr>
            <a:spLocks noGrp="1"/>
          </p:cNvSpPr>
          <p:nvPr>
            <p:ph type="sldNum" sz="quarter" idx="12"/>
          </p:nvPr>
        </p:nvSpPr>
        <p:spPr/>
        <p:txBody>
          <a:bodyPr/>
          <a:lstStyle/>
          <a:p>
            <a:fld id="{A65A5C87-DF58-40C8-B092-1DE63DB4547E}" type="slidenum">
              <a:rPr lang="en-US" dirty="0"/>
              <a:t>9</a:t>
            </a:fld>
            <a:endParaRPr lang="en-US" dirty="0"/>
          </a:p>
        </p:txBody>
      </p:sp>
    </p:spTree>
    <p:extLst>
      <p:ext uri="{BB962C8B-B14F-4D97-AF65-F5344CB8AC3E}">
        <p14:creationId xmlns:p14="http://schemas.microsoft.com/office/powerpoint/2010/main" val="3752412602"/>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ccentBoxVTI">
      <a:majorFont>
        <a:latin typeface="Avenir Next LT Pro"/>
        <a:ea typeface=""/>
        <a:cs typeface=""/>
      </a:majorFont>
      <a:minorFont>
        <a:latin typeface="Avenir Next LT Pro"/>
        <a:ea typeface=""/>
        <a:cs typeface=""/>
      </a:minorFont>
    </a:fontScheme>
    <a:fmtScheme name="AccentBox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F4FE582F-5DDE-4E50-A331-B77FB79D7361}" vid="{42624B42-66F4-4B9A-A3DB-EB561F16279A}"/>
    </a:ext>
  </a:ext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Widescreen</PresentationFormat>
  <Paragraphs>116</Paragraphs>
  <Slides>15</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15</vt:i4>
      </vt:variant>
    </vt:vector>
  </HeadingPairs>
  <TitlesOfParts>
    <vt:vector size="19" baseType="lpstr">
      <vt:lpstr>Arial</vt:lpstr>
      <vt:lpstr>Avenir Next LT Pro</vt:lpstr>
      <vt:lpstr>Calibri</vt:lpstr>
      <vt:lpstr>AccentBoxVTI</vt:lpstr>
      <vt:lpstr>Valgfag 2025-2026</vt:lpstr>
      <vt:lpstr>Informasjon</vt:lpstr>
      <vt:lpstr>Valgfag (dere velger hvert skoleår)</vt:lpstr>
      <vt:lpstr>Produksjon for scene</vt:lpstr>
      <vt:lpstr>Innhold i faget</vt:lpstr>
      <vt:lpstr>Innsats for andre</vt:lpstr>
      <vt:lpstr>Innholdet i faget</vt:lpstr>
      <vt:lpstr>Fysisk aktivitet og helse</vt:lpstr>
      <vt:lpstr>Innhold i faget </vt:lpstr>
      <vt:lpstr>Friluftsliv</vt:lpstr>
      <vt:lpstr>Innhold i faget</vt:lpstr>
      <vt:lpstr>Design og redesign</vt:lpstr>
      <vt:lpstr>Innhold i faget</vt:lpstr>
      <vt:lpstr>Teknologi og design</vt:lpstr>
      <vt:lpstr>Innhold i faget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Randi Harveland</dc:creator>
  <cp:lastModifiedBy>Randi Harveland</cp:lastModifiedBy>
  <cp:revision>218</cp:revision>
  <dcterms:created xsi:type="dcterms:W3CDTF">2025-03-03T11:39:04Z</dcterms:created>
  <dcterms:modified xsi:type="dcterms:W3CDTF">2025-03-17T12:38:24Z</dcterms:modified>
</cp:coreProperties>
</file>